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Barlow" panose="00000500000000000000" pitchFamily="2" charset="0"/>
      <p:regular r:id="rId20"/>
      <p:bold r:id="rId21"/>
    </p:embeddedFont>
    <p:embeddedFont>
      <p:font typeface="Calibri" panose="020F0502020204030204" pitchFamily="34" charset="0"/>
      <p:regular r:id="rId22"/>
      <p:bold r:id="rId23"/>
      <p:italic r:id="rId24"/>
      <p:boldItalic r:id="rId25"/>
    </p:embeddedFont>
    <p:embeddedFont>
      <p:font typeface="Consolas" panose="020B0609020204030204" pitchFamily="49"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76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209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15757"/>
          </a:xfrm>
          <a:prstGeom prst="rect">
            <a:avLst/>
          </a:prstGeom>
        </p:spPr>
      </p:pic>
      <p:sp>
        <p:nvSpPr>
          <p:cNvPr id="3" name="Shape 0"/>
          <p:cNvSpPr/>
          <p:nvPr/>
        </p:nvSpPr>
        <p:spPr>
          <a:xfrm>
            <a:off x="0" y="0"/>
            <a:ext cx="14630400" cy="8915757"/>
          </a:xfrm>
          <a:prstGeom prst="rect">
            <a:avLst/>
          </a:prstGeom>
          <a:solidFill>
            <a:srgbClr val="0A081B">
              <a:alpha val="50000"/>
            </a:srgbClr>
          </a:solidFill>
          <a:ln/>
        </p:spPr>
      </p:sp>
      <p:sp>
        <p:nvSpPr>
          <p:cNvPr id="4" name="Text 1"/>
          <p:cNvSpPr/>
          <p:nvPr/>
        </p:nvSpPr>
        <p:spPr>
          <a:xfrm>
            <a:off x="1321356" y="536615"/>
            <a:ext cx="5857042" cy="542092"/>
          </a:xfrm>
          <a:prstGeom prst="rect">
            <a:avLst/>
          </a:prstGeom>
          <a:noFill/>
          <a:ln/>
        </p:spPr>
        <p:txBody>
          <a:bodyPr wrap="none" lIns="0" tIns="0" rIns="0" bIns="0" rtlCol="0" anchor="t"/>
          <a:lstStyle/>
          <a:p>
            <a:pPr marL="0" indent="0" algn="l">
              <a:lnSpc>
                <a:spcPts val="4250"/>
              </a:lnSpc>
              <a:buNone/>
            </a:pPr>
            <a:r>
              <a:rPr lang="en-US" sz="3400" b="1" dirty="0">
                <a:solidFill>
                  <a:srgbClr val="F0FCFF"/>
                </a:solidFill>
                <a:latin typeface="Spline Sans Bold" pitchFamily="34" charset="0"/>
                <a:ea typeface="Spline Sans Bold" pitchFamily="34" charset="-122"/>
                <a:cs typeface="Spline Sans Bold" pitchFamily="34" charset="-120"/>
              </a:rPr>
              <a:t>Cancer Patient Data Analysis</a:t>
            </a:r>
            <a:endParaRPr lang="en-US" sz="3400" dirty="0"/>
          </a:p>
        </p:txBody>
      </p:sp>
      <p:sp>
        <p:nvSpPr>
          <p:cNvPr id="5" name="Text 2"/>
          <p:cNvSpPr/>
          <p:nvPr/>
        </p:nvSpPr>
        <p:spPr>
          <a:xfrm>
            <a:off x="1321356" y="1371362"/>
            <a:ext cx="11987689" cy="312182"/>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A comprehensive analysis of patient demographics, cancer types, and treatment outcomes to improve clinical decision-making</a:t>
            </a:r>
            <a:endParaRPr lang="en-US" sz="1500" dirty="0"/>
          </a:p>
        </p:txBody>
      </p:sp>
      <p:pic>
        <p:nvPicPr>
          <p:cNvPr id="6" name="Image 1" descr="preencoded.png"/>
          <p:cNvPicPr>
            <a:picLocks noChangeAspect="1"/>
          </p:cNvPicPr>
          <p:nvPr/>
        </p:nvPicPr>
        <p:blipFill>
          <a:blip r:embed="rId4"/>
          <a:stretch>
            <a:fillRect/>
          </a:stretch>
        </p:blipFill>
        <p:spPr>
          <a:xfrm>
            <a:off x="1321356" y="1903095"/>
            <a:ext cx="11987689" cy="64760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881777"/>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Recommendations</a:t>
            </a:r>
            <a:endParaRPr lang="en-US" sz="4300" dirty="0"/>
          </a:p>
        </p:txBody>
      </p:sp>
      <p:sp>
        <p:nvSpPr>
          <p:cNvPr id="3" name="Text 1"/>
          <p:cNvSpPr/>
          <p:nvPr/>
        </p:nvSpPr>
        <p:spPr>
          <a:xfrm>
            <a:off x="864037" y="2184678"/>
            <a:ext cx="3457694"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Clinical Recommendations</a:t>
            </a:r>
            <a:endParaRPr lang="en-US" sz="2150" dirty="0"/>
          </a:p>
        </p:txBody>
      </p:sp>
      <p:sp>
        <p:nvSpPr>
          <p:cNvPr id="4" name="Text 2"/>
          <p:cNvSpPr/>
          <p:nvPr/>
        </p:nvSpPr>
        <p:spPr>
          <a:xfrm>
            <a:off x="864037" y="2774394"/>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Implement targeted </a:t>
            </a:r>
            <a:r>
              <a:rPr lang="en-US" sz="1900" dirty="0">
                <a:solidFill>
                  <a:srgbClr val="16FFBB"/>
                </a:solidFill>
                <a:latin typeface="Barlow" pitchFamily="34" charset="0"/>
                <a:ea typeface="Barlow" pitchFamily="34" charset="-122"/>
                <a:cs typeface="Barlow" pitchFamily="34" charset="-120"/>
              </a:rPr>
              <a:t>screening programs</a:t>
            </a:r>
            <a:r>
              <a:rPr lang="en-US" sz="1900" dirty="0">
                <a:solidFill>
                  <a:srgbClr val="E0E4E6"/>
                </a:solidFill>
                <a:latin typeface="Barlow" pitchFamily="34" charset="0"/>
                <a:ea typeface="Barlow" pitchFamily="34" charset="-122"/>
                <a:cs typeface="Barlow" pitchFamily="34" charset="-120"/>
              </a:rPr>
              <a:t> for high-risk populations to improve early detection rates</a:t>
            </a:r>
            <a:endParaRPr lang="en-US" sz="1900" dirty="0"/>
          </a:p>
        </p:txBody>
      </p:sp>
      <p:sp>
        <p:nvSpPr>
          <p:cNvPr id="5" name="Text 3"/>
          <p:cNvSpPr/>
          <p:nvPr/>
        </p:nvSpPr>
        <p:spPr>
          <a:xfrm>
            <a:off x="864037" y="3650813"/>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Standardize </a:t>
            </a:r>
            <a:r>
              <a:rPr lang="en-US" sz="1900" dirty="0">
                <a:solidFill>
                  <a:srgbClr val="29DDDA"/>
                </a:solidFill>
                <a:latin typeface="Barlow" pitchFamily="34" charset="0"/>
                <a:ea typeface="Barlow" pitchFamily="34" charset="-122"/>
                <a:cs typeface="Barlow" pitchFamily="34" charset="-120"/>
              </a:rPr>
              <a:t>multi-modal treatment protocols</a:t>
            </a:r>
            <a:r>
              <a:rPr lang="en-US" sz="1900" dirty="0">
                <a:solidFill>
                  <a:srgbClr val="E0E4E6"/>
                </a:solidFill>
                <a:latin typeface="Barlow" pitchFamily="34" charset="0"/>
                <a:ea typeface="Barlow" pitchFamily="34" charset="-122"/>
                <a:cs typeface="Barlow" pitchFamily="34" charset="-120"/>
              </a:rPr>
              <a:t> based on data-driven effectiveness metrics</a:t>
            </a:r>
            <a:endParaRPr lang="en-US" sz="1900" dirty="0"/>
          </a:p>
        </p:txBody>
      </p:sp>
      <p:sp>
        <p:nvSpPr>
          <p:cNvPr id="6" name="Text 4"/>
          <p:cNvSpPr/>
          <p:nvPr/>
        </p:nvSpPr>
        <p:spPr>
          <a:xfrm>
            <a:off x="864037" y="4527233"/>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Develop personalized follow-up schedules based on recurrence risk factors</a:t>
            </a:r>
            <a:endParaRPr lang="en-US" sz="1900" dirty="0"/>
          </a:p>
        </p:txBody>
      </p:sp>
      <p:sp>
        <p:nvSpPr>
          <p:cNvPr id="7" name="Text 5"/>
          <p:cNvSpPr/>
          <p:nvPr/>
        </p:nvSpPr>
        <p:spPr>
          <a:xfrm>
            <a:off x="7623929" y="2184678"/>
            <a:ext cx="4416028"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Data Infrastructure Improvements</a:t>
            </a:r>
            <a:endParaRPr lang="en-US" sz="2150" dirty="0"/>
          </a:p>
        </p:txBody>
      </p:sp>
      <p:sp>
        <p:nvSpPr>
          <p:cNvPr id="8" name="Text 6"/>
          <p:cNvSpPr/>
          <p:nvPr/>
        </p:nvSpPr>
        <p:spPr>
          <a:xfrm>
            <a:off x="7623929" y="2774394"/>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Enhance data collection for </a:t>
            </a:r>
            <a:r>
              <a:rPr lang="en-US" sz="1900" dirty="0">
                <a:solidFill>
                  <a:srgbClr val="37A7E7"/>
                </a:solidFill>
                <a:latin typeface="Barlow" pitchFamily="34" charset="0"/>
                <a:ea typeface="Barlow" pitchFamily="34" charset="-122"/>
                <a:cs typeface="Barlow" pitchFamily="34" charset="-120"/>
              </a:rPr>
              <a:t>social determinants of health</a:t>
            </a:r>
            <a:r>
              <a:rPr lang="en-US" sz="1900" dirty="0">
                <a:solidFill>
                  <a:srgbClr val="E0E4E6"/>
                </a:solidFill>
                <a:latin typeface="Barlow" pitchFamily="34" charset="0"/>
                <a:ea typeface="Barlow" pitchFamily="34" charset="-122"/>
                <a:cs typeface="Barlow" pitchFamily="34" charset="-120"/>
              </a:rPr>
              <a:t> to better understand demographic disparities</a:t>
            </a:r>
            <a:endParaRPr lang="en-US" sz="1900" dirty="0"/>
          </a:p>
        </p:txBody>
      </p:sp>
      <p:sp>
        <p:nvSpPr>
          <p:cNvPr id="9" name="Text 7"/>
          <p:cNvSpPr/>
          <p:nvPr/>
        </p:nvSpPr>
        <p:spPr>
          <a:xfrm>
            <a:off x="7623929" y="3650813"/>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Implement real-time treatment response tracking dashboards</a:t>
            </a:r>
            <a:endParaRPr lang="en-US" sz="1900" dirty="0"/>
          </a:p>
        </p:txBody>
      </p:sp>
      <p:sp>
        <p:nvSpPr>
          <p:cNvPr id="10" name="Text 8"/>
          <p:cNvSpPr/>
          <p:nvPr/>
        </p:nvSpPr>
        <p:spPr>
          <a:xfrm>
            <a:off x="7623929" y="4527233"/>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Develop predictive models for treatment outcome forecasting</a:t>
            </a:r>
            <a:endParaRPr lang="en-US" sz="1900" dirty="0"/>
          </a:p>
        </p:txBody>
      </p:sp>
      <p:sp>
        <p:nvSpPr>
          <p:cNvPr id="11" name="Text 9"/>
          <p:cNvSpPr/>
          <p:nvPr/>
        </p:nvSpPr>
        <p:spPr>
          <a:xfrm>
            <a:off x="7623929" y="5403652"/>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Integrate genomic data with clinical outcomes for precision medicine initiatives</a:t>
            </a:r>
            <a:endParaRPr lang="en-US" sz="1900" dirty="0"/>
          </a:p>
        </p:txBody>
      </p:sp>
      <p:sp>
        <p:nvSpPr>
          <p:cNvPr id="12" name="Text 10"/>
          <p:cNvSpPr/>
          <p:nvPr/>
        </p:nvSpPr>
        <p:spPr>
          <a:xfrm>
            <a:off x="864037" y="6557724"/>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Next steps: Implement quarterly review of KPIs and establish a cross-functional team to prioritize and execute these recommendations.</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775811"/>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Future Research</a:t>
            </a:r>
            <a:endParaRPr lang="en-US" sz="4300" dirty="0"/>
          </a:p>
        </p:txBody>
      </p:sp>
      <p:sp>
        <p:nvSpPr>
          <p:cNvPr id="3" name="Shape 1"/>
          <p:cNvSpPr/>
          <p:nvPr/>
        </p:nvSpPr>
        <p:spPr>
          <a:xfrm>
            <a:off x="864037" y="1955363"/>
            <a:ext cx="6327696" cy="2625804"/>
          </a:xfrm>
          <a:prstGeom prst="roundRect">
            <a:avLst>
              <a:gd name="adj" fmla="val 14104"/>
            </a:avLst>
          </a:prstGeom>
          <a:solidFill>
            <a:srgbClr val="0A081B">
              <a:alpha val="75000"/>
            </a:srgbClr>
          </a:solidFill>
          <a:ln w="30480">
            <a:solidFill>
              <a:srgbClr val="16FFBB"/>
            </a:solidFill>
            <a:prstDash val="solid"/>
          </a:ln>
        </p:spPr>
      </p:sp>
      <p:sp>
        <p:nvSpPr>
          <p:cNvPr id="4" name="Text 2"/>
          <p:cNvSpPr/>
          <p:nvPr/>
        </p:nvSpPr>
        <p:spPr>
          <a:xfrm>
            <a:off x="1141333" y="2232660"/>
            <a:ext cx="3900011"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Genomic Biomarker Discovery</a:t>
            </a:r>
            <a:endParaRPr lang="en-US" sz="2150" dirty="0"/>
          </a:p>
        </p:txBody>
      </p:sp>
      <p:sp>
        <p:nvSpPr>
          <p:cNvPr id="5" name="Text 3"/>
          <p:cNvSpPr/>
          <p:nvPr/>
        </p:nvSpPr>
        <p:spPr>
          <a:xfrm>
            <a:off x="1141333" y="2723674"/>
            <a:ext cx="5773103"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Investigate the correlation between specific genetic mutations and patient outcomes to identify novel biomarkers for diagnosis, prognosis, and personalized treatment selection.</a:t>
            </a:r>
            <a:endParaRPr lang="en-US" sz="1900" dirty="0"/>
          </a:p>
        </p:txBody>
      </p:sp>
      <p:sp>
        <p:nvSpPr>
          <p:cNvPr id="6" name="Shape 4"/>
          <p:cNvSpPr/>
          <p:nvPr/>
        </p:nvSpPr>
        <p:spPr>
          <a:xfrm>
            <a:off x="7438549" y="1955363"/>
            <a:ext cx="6327815" cy="2625804"/>
          </a:xfrm>
          <a:prstGeom prst="roundRect">
            <a:avLst>
              <a:gd name="adj" fmla="val 14104"/>
            </a:avLst>
          </a:prstGeom>
          <a:solidFill>
            <a:srgbClr val="0A081B">
              <a:alpha val="75000"/>
            </a:srgbClr>
          </a:solidFill>
          <a:ln w="30480">
            <a:solidFill>
              <a:srgbClr val="29DDDA"/>
            </a:solidFill>
            <a:prstDash val="solid"/>
          </a:ln>
        </p:spPr>
      </p:sp>
      <p:sp>
        <p:nvSpPr>
          <p:cNvPr id="7" name="Text 5"/>
          <p:cNvSpPr/>
          <p:nvPr/>
        </p:nvSpPr>
        <p:spPr>
          <a:xfrm>
            <a:off x="7715845" y="2232660"/>
            <a:ext cx="417195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AI-Powered Outcome Prediction</a:t>
            </a:r>
            <a:endParaRPr lang="en-US" sz="2150" dirty="0"/>
          </a:p>
        </p:txBody>
      </p:sp>
      <p:sp>
        <p:nvSpPr>
          <p:cNvPr id="8" name="Text 6"/>
          <p:cNvSpPr/>
          <p:nvPr/>
        </p:nvSpPr>
        <p:spPr>
          <a:xfrm>
            <a:off x="7715845" y="2723674"/>
            <a:ext cx="5773222"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Develop and validate advanced machine learning models to forecast individual patient responses to various treatments and predict the likelihood of disease recurrence, enabling proactive interventions.</a:t>
            </a:r>
            <a:endParaRPr lang="en-US" sz="1900" dirty="0"/>
          </a:p>
        </p:txBody>
      </p:sp>
      <p:sp>
        <p:nvSpPr>
          <p:cNvPr id="9" name="Shape 7"/>
          <p:cNvSpPr/>
          <p:nvPr/>
        </p:nvSpPr>
        <p:spPr>
          <a:xfrm>
            <a:off x="864037" y="4827984"/>
            <a:ext cx="6327696" cy="2625804"/>
          </a:xfrm>
          <a:prstGeom prst="roundRect">
            <a:avLst>
              <a:gd name="adj" fmla="val 14104"/>
            </a:avLst>
          </a:prstGeom>
          <a:solidFill>
            <a:srgbClr val="0A081B">
              <a:alpha val="75000"/>
            </a:srgbClr>
          </a:solidFill>
          <a:ln w="30480">
            <a:solidFill>
              <a:srgbClr val="37A7E7"/>
            </a:solidFill>
            <a:prstDash val="solid"/>
          </a:ln>
        </p:spPr>
      </p:sp>
      <p:sp>
        <p:nvSpPr>
          <p:cNvPr id="10" name="Text 8"/>
          <p:cNvSpPr/>
          <p:nvPr/>
        </p:nvSpPr>
        <p:spPr>
          <a:xfrm>
            <a:off x="1141333" y="5105281"/>
            <a:ext cx="3539133"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SDOH Impact on Disparities</a:t>
            </a:r>
            <a:endParaRPr lang="en-US" sz="2150" dirty="0"/>
          </a:p>
        </p:txBody>
      </p:sp>
      <p:sp>
        <p:nvSpPr>
          <p:cNvPr id="11" name="Text 9"/>
          <p:cNvSpPr/>
          <p:nvPr/>
        </p:nvSpPr>
        <p:spPr>
          <a:xfrm>
            <a:off x="1141333" y="5596295"/>
            <a:ext cx="5773103"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Conduct in-depth research into how socioeconomic factors, access to care, and environmental exposures influence cancer incidence, treatment adherence, and survival rates across diverse patient populations.</a:t>
            </a:r>
            <a:endParaRPr lang="en-US" sz="1900" dirty="0"/>
          </a:p>
        </p:txBody>
      </p:sp>
      <p:sp>
        <p:nvSpPr>
          <p:cNvPr id="12" name="Shape 10"/>
          <p:cNvSpPr/>
          <p:nvPr/>
        </p:nvSpPr>
        <p:spPr>
          <a:xfrm>
            <a:off x="7438549" y="4827984"/>
            <a:ext cx="6327815" cy="2625804"/>
          </a:xfrm>
          <a:prstGeom prst="roundRect">
            <a:avLst>
              <a:gd name="adj" fmla="val 14104"/>
            </a:avLst>
          </a:prstGeom>
          <a:solidFill>
            <a:srgbClr val="0A081B">
              <a:alpha val="75000"/>
            </a:srgbClr>
          </a:solidFill>
          <a:ln w="30480">
            <a:solidFill>
              <a:srgbClr val="091231"/>
            </a:solidFill>
            <a:prstDash val="solid"/>
          </a:ln>
        </p:spPr>
      </p:sp>
      <p:sp>
        <p:nvSpPr>
          <p:cNvPr id="13" name="Text 11"/>
          <p:cNvSpPr/>
          <p:nvPr/>
        </p:nvSpPr>
        <p:spPr>
          <a:xfrm>
            <a:off x="7715845" y="5105281"/>
            <a:ext cx="3206829"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Long-Term Quality of Life</a:t>
            </a:r>
            <a:endParaRPr lang="en-US" sz="2150" dirty="0"/>
          </a:p>
        </p:txBody>
      </p:sp>
      <p:sp>
        <p:nvSpPr>
          <p:cNvPr id="14" name="Text 12"/>
          <p:cNvSpPr/>
          <p:nvPr/>
        </p:nvSpPr>
        <p:spPr>
          <a:xfrm>
            <a:off x="7715845" y="5596295"/>
            <a:ext cx="5773222"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Explore the long-term physical and psychological well-being of cancer survivors, identifying factors that contribute to improved quality of life and developing supportive care interventions.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sp>
        <p:nvSpPr>
          <p:cNvPr id="3" name="Text 0"/>
          <p:cNvSpPr/>
          <p:nvPr/>
        </p:nvSpPr>
        <p:spPr>
          <a:xfrm>
            <a:off x="705088" y="553998"/>
            <a:ext cx="4754880" cy="559594"/>
          </a:xfrm>
          <a:prstGeom prst="rect">
            <a:avLst/>
          </a:prstGeom>
          <a:noFill/>
          <a:ln/>
        </p:spPr>
        <p:txBody>
          <a:bodyPr wrap="none" lIns="0" tIns="0" rIns="0" bIns="0" rtlCol="0" anchor="t"/>
          <a:lstStyle/>
          <a:p>
            <a:pPr marL="0" indent="0" algn="l">
              <a:lnSpc>
                <a:spcPts val="4400"/>
              </a:lnSpc>
              <a:buNone/>
            </a:pPr>
            <a:r>
              <a:rPr lang="en-US" sz="3500" b="1" dirty="0">
                <a:solidFill>
                  <a:srgbClr val="F0FCFF"/>
                </a:solidFill>
                <a:latin typeface="Spline Sans Bold" pitchFamily="34" charset="0"/>
                <a:ea typeface="Spline Sans Bold" pitchFamily="34" charset="-122"/>
                <a:cs typeface="Spline Sans Bold" pitchFamily="34" charset="-120"/>
              </a:rPr>
              <a:t>Limitations of Analysis</a:t>
            </a:r>
            <a:endParaRPr lang="en-US" sz="3500" dirty="0"/>
          </a:p>
        </p:txBody>
      </p:sp>
      <p:sp>
        <p:nvSpPr>
          <p:cNvPr id="4" name="Shape 1"/>
          <p:cNvSpPr/>
          <p:nvPr/>
        </p:nvSpPr>
        <p:spPr>
          <a:xfrm>
            <a:off x="705088" y="1415772"/>
            <a:ext cx="805815" cy="1448157"/>
          </a:xfrm>
          <a:prstGeom prst="roundRect">
            <a:avLst>
              <a:gd name="adj" fmla="val 360031"/>
            </a:avLst>
          </a:prstGeom>
          <a:solidFill>
            <a:srgbClr val="0A081B"/>
          </a:solidFill>
          <a:ln w="22860">
            <a:solidFill>
              <a:srgbClr val="16FFBB"/>
            </a:solidFill>
            <a:prstDash val="solid"/>
          </a:ln>
        </p:spPr>
      </p:sp>
      <p:sp>
        <p:nvSpPr>
          <p:cNvPr id="5" name="Text 2"/>
          <p:cNvSpPr/>
          <p:nvPr/>
        </p:nvSpPr>
        <p:spPr>
          <a:xfrm>
            <a:off x="956905" y="1950958"/>
            <a:ext cx="302181" cy="377666"/>
          </a:xfrm>
          <a:prstGeom prst="rect">
            <a:avLst/>
          </a:prstGeom>
          <a:noFill/>
          <a:ln/>
        </p:spPr>
        <p:txBody>
          <a:bodyPr wrap="none" lIns="0" tIns="0" rIns="0" bIns="0" rtlCol="0" anchor="t"/>
          <a:lstStyle/>
          <a:p>
            <a:pPr marL="0" indent="0" algn="l">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1</a:t>
            </a:r>
            <a:endParaRPr lang="en-US" sz="2350" dirty="0"/>
          </a:p>
        </p:txBody>
      </p:sp>
      <p:sp>
        <p:nvSpPr>
          <p:cNvPr id="6" name="Text 3"/>
          <p:cNvSpPr/>
          <p:nvPr/>
        </p:nvSpPr>
        <p:spPr>
          <a:xfrm>
            <a:off x="1712357" y="1617226"/>
            <a:ext cx="3508891" cy="279797"/>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Data Granularity &amp; Completeness</a:t>
            </a:r>
            <a:endParaRPr lang="en-US" sz="1750" dirty="0"/>
          </a:p>
        </p:txBody>
      </p:sp>
      <p:sp>
        <p:nvSpPr>
          <p:cNvPr id="7" name="Text 4"/>
          <p:cNvSpPr/>
          <p:nvPr/>
        </p:nvSpPr>
        <p:spPr>
          <a:xfrm>
            <a:off x="1712357" y="2017871"/>
            <a:ext cx="6726555" cy="644604"/>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Incomplete records and inconsistent data formats, especially for long-term follow-up or detailed treatment responses, can limit comprehensive analysis.</a:t>
            </a:r>
            <a:endParaRPr lang="en-US" sz="1550" dirty="0"/>
          </a:p>
        </p:txBody>
      </p:sp>
      <p:sp>
        <p:nvSpPr>
          <p:cNvPr id="8" name="Shape 5"/>
          <p:cNvSpPr/>
          <p:nvPr/>
        </p:nvSpPr>
        <p:spPr>
          <a:xfrm>
            <a:off x="705088" y="3065383"/>
            <a:ext cx="805815" cy="1770459"/>
          </a:xfrm>
          <a:prstGeom prst="roundRect">
            <a:avLst>
              <a:gd name="adj" fmla="val 360031"/>
            </a:avLst>
          </a:prstGeom>
          <a:solidFill>
            <a:srgbClr val="0A081B"/>
          </a:solidFill>
          <a:ln w="22860">
            <a:solidFill>
              <a:srgbClr val="29DDDA"/>
            </a:solidFill>
            <a:prstDash val="solid"/>
          </a:ln>
        </p:spPr>
      </p:sp>
      <p:sp>
        <p:nvSpPr>
          <p:cNvPr id="9" name="Text 6"/>
          <p:cNvSpPr/>
          <p:nvPr/>
        </p:nvSpPr>
        <p:spPr>
          <a:xfrm>
            <a:off x="956905" y="3761780"/>
            <a:ext cx="302181" cy="377666"/>
          </a:xfrm>
          <a:prstGeom prst="rect">
            <a:avLst/>
          </a:prstGeom>
          <a:noFill/>
          <a:ln/>
        </p:spPr>
        <p:txBody>
          <a:bodyPr wrap="none" lIns="0" tIns="0" rIns="0" bIns="0" rtlCol="0" anchor="t"/>
          <a:lstStyle/>
          <a:p>
            <a:pPr marL="0" indent="0" algn="l">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2</a:t>
            </a:r>
            <a:endParaRPr lang="en-US" sz="2350" dirty="0"/>
          </a:p>
        </p:txBody>
      </p:sp>
      <p:sp>
        <p:nvSpPr>
          <p:cNvPr id="10" name="Text 7"/>
          <p:cNvSpPr/>
          <p:nvPr/>
        </p:nvSpPr>
        <p:spPr>
          <a:xfrm>
            <a:off x="1712357" y="3266837"/>
            <a:ext cx="2238494" cy="279797"/>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Observational Bias</a:t>
            </a:r>
            <a:endParaRPr lang="en-US" sz="1750" dirty="0"/>
          </a:p>
        </p:txBody>
      </p:sp>
      <p:sp>
        <p:nvSpPr>
          <p:cNvPr id="11" name="Text 8"/>
          <p:cNvSpPr/>
          <p:nvPr/>
        </p:nvSpPr>
        <p:spPr>
          <a:xfrm>
            <a:off x="1712357" y="3667482"/>
            <a:ext cx="6726555" cy="966907"/>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Reliance on retrospective observational data can introduce selection bias, making it challenging to establish direct causality between specific treatments and outcomes.</a:t>
            </a:r>
            <a:endParaRPr lang="en-US" sz="1550" dirty="0"/>
          </a:p>
        </p:txBody>
      </p:sp>
      <p:sp>
        <p:nvSpPr>
          <p:cNvPr id="12" name="Shape 9"/>
          <p:cNvSpPr/>
          <p:nvPr/>
        </p:nvSpPr>
        <p:spPr>
          <a:xfrm>
            <a:off x="705088" y="5037296"/>
            <a:ext cx="805815" cy="1770459"/>
          </a:xfrm>
          <a:prstGeom prst="roundRect">
            <a:avLst>
              <a:gd name="adj" fmla="val 360031"/>
            </a:avLst>
          </a:prstGeom>
          <a:solidFill>
            <a:srgbClr val="0A081B"/>
          </a:solidFill>
          <a:ln w="22860">
            <a:solidFill>
              <a:srgbClr val="37A7E7"/>
            </a:solidFill>
            <a:prstDash val="solid"/>
          </a:ln>
        </p:spPr>
      </p:sp>
      <p:sp>
        <p:nvSpPr>
          <p:cNvPr id="13" name="Text 10"/>
          <p:cNvSpPr/>
          <p:nvPr/>
        </p:nvSpPr>
        <p:spPr>
          <a:xfrm>
            <a:off x="956905" y="5733693"/>
            <a:ext cx="302181" cy="377666"/>
          </a:xfrm>
          <a:prstGeom prst="rect">
            <a:avLst/>
          </a:prstGeom>
          <a:noFill/>
          <a:ln/>
        </p:spPr>
        <p:txBody>
          <a:bodyPr wrap="none" lIns="0" tIns="0" rIns="0" bIns="0" rtlCol="0" anchor="t"/>
          <a:lstStyle/>
          <a:p>
            <a:pPr marL="0" indent="0" algn="l">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3</a:t>
            </a:r>
            <a:endParaRPr lang="en-US" sz="2350" dirty="0"/>
          </a:p>
        </p:txBody>
      </p:sp>
      <p:sp>
        <p:nvSpPr>
          <p:cNvPr id="14" name="Text 11"/>
          <p:cNvSpPr/>
          <p:nvPr/>
        </p:nvSpPr>
        <p:spPr>
          <a:xfrm>
            <a:off x="1712357" y="5238750"/>
            <a:ext cx="2238494" cy="279797"/>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Generalizability</a:t>
            </a:r>
            <a:endParaRPr lang="en-US" sz="1750" dirty="0"/>
          </a:p>
        </p:txBody>
      </p:sp>
      <p:sp>
        <p:nvSpPr>
          <p:cNvPr id="15" name="Text 12"/>
          <p:cNvSpPr/>
          <p:nvPr/>
        </p:nvSpPr>
        <p:spPr>
          <a:xfrm>
            <a:off x="1712357" y="5639395"/>
            <a:ext cx="6726555" cy="966907"/>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Findings may be limited to the specific patient cohort and not fully generalizable to broader, more diverse populations due to regional or institutional data sources.</a:t>
            </a:r>
            <a:endParaRPr lang="en-US" sz="1550" dirty="0"/>
          </a:p>
        </p:txBody>
      </p:sp>
      <p:sp>
        <p:nvSpPr>
          <p:cNvPr id="16" name="Text 13"/>
          <p:cNvSpPr/>
          <p:nvPr/>
        </p:nvSpPr>
        <p:spPr>
          <a:xfrm>
            <a:off x="705088" y="7034332"/>
            <a:ext cx="7733824" cy="644604"/>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Addressing these limitations requires ongoing efforts in data standardization, integration, and prospective study design for future research.</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16085" y="609600"/>
            <a:ext cx="6798112" cy="849749"/>
          </a:xfrm>
          <a:prstGeom prst="rect">
            <a:avLst/>
          </a:prstGeom>
          <a:noFill/>
          <a:ln/>
        </p:spPr>
        <p:txBody>
          <a:bodyPr wrap="none" lIns="0" tIns="0" rIns="0" bIns="0" rtlCol="0" anchor="t"/>
          <a:lstStyle/>
          <a:p>
            <a:pPr marL="0" indent="0" algn="ctr">
              <a:lnSpc>
                <a:spcPts val="6650"/>
              </a:lnSpc>
              <a:buNone/>
            </a:pPr>
            <a:r>
              <a:rPr lang="en-US" sz="5350" b="1" dirty="0">
                <a:solidFill>
                  <a:srgbClr val="F0FCFF"/>
                </a:solidFill>
                <a:latin typeface="Spline Sans Bold" pitchFamily="34" charset="0"/>
                <a:ea typeface="Spline Sans Bold" pitchFamily="34" charset="-122"/>
                <a:cs typeface="Spline Sans Bold" pitchFamily="34" charset="-120"/>
              </a:rPr>
              <a:t>Visualizing Insights</a:t>
            </a:r>
            <a:endParaRPr lang="en-US" sz="5350" dirty="0"/>
          </a:p>
        </p:txBody>
      </p:sp>
      <p:sp>
        <p:nvSpPr>
          <p:cNvPr id="3" name="Text 1"/>
          <p:cNvSpPr/>
          <p:nvPr/>
        </p:nvSpPr>
        <p:spPr>
          <a:xfrm>
            <a:off x="775811" y="1902619"/>
            <a:ext cx="13078778" cy="709374"/>
          </a:xfrm>
          <a:prstGeom prst="rect">
            <a:avLst/>
          </a:prstGeom>
          <a:noFill/>
          <a:ln/>
        </p:spPr>
        <p:txBody>
          <a:bodyPr wrap="square" lIns="0" tIns="0" rIns="0" bIns="0" rtlCol="0" anchor="t"/>
          <a:lstStyle/>
          <a:p>
            <a:pPr marL="0" indent="0" algn="ctr">
              <a:lnSpc>
                <a:spcPts val="2750"/>
              </a:lnSpc>
              <a:buNone/>
            </a:pPr>
            <a:r>
              <a:rPr lang="en-US" sz="1700" dirty="0">
                <a:solidFill>
                  <a:srgbClr val="E0E4E6"/>
                </a:solidFill>
                <a:latin typeface="Barlow" pitchFamily="34" charset="0"/>
                <a:ea typeface="Barlow" pitchFamily="34" charset="-122"/>
                <a:cs typeface="Barlow" pitchFamily="34" charset="-120"/>
              </a:rPr>
              <a:t>Effective data visualization is crucial for transforming complex patient data into clear, actionable insights. It enables stakeholders to quickly grasp trends, identify patterns, and make informed decisions.</a:t>
            </a:r>
            <a:endParaRPr lang="en-US" sz="1700" dirty="0"/>
          </a:p>
        </p:txBody>
      </p:sp>
      <p:pic>
        <p:nvPicPr>
          <p:cNvPr id="4" name="Image 0" descr="preencoded.png"/>
          <p:cNvPicPr>
            <a:picLocks noChangeAspect="1"/>
          </p:cNvPicPr>
          <p:nvPr/>
        </p:nvPicPr>
        <p:blipFill>
          <a:blip r:embed="rId3"/>
          <a:stretch>
            <a:fillRect/>
          </a:stretch>
        </p:blipFill>
        <p:spPr>
          <a:xfrm>
            <a:off x="775811" y="2861310"/>
            <a:ext cx="554117" cy="554117"/>
          </a:xfrm>
          <a:prstGeom prst="rect">
            <a:avLst/>
          </a:prstGeom>
        </p:spPr>
      </p:pic>
      <p:sp>
        <p:nvSpPr>
          <p:cNvPr id="5" name="Text 2"/>
          <p:cNvSpPr/>
          <p:nvPr/>
        </p:nvSpPr>
        <p:spPr>
          <a:xfrm>
            <a:off x="775811" y="3692485"/>
            <a:ext cx="2463046" cy="307896"/>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Clarity &amp; Simplicity</a:t>
            </a:r>
            <a:endParaRPr lang="en-US" sz="1900" dirty="0"/>
          </a:p>
        </p:txBody>
      </p:sp>
      <p:sp>
        <p:nvSpPr>
          <p:cNvPr id="6" name="Text 3"/>
          <p:cNvSpPr/>
          <p:nvPr/>
        </p:nvSpPr>
        <p:spPr>
          <a:xfrm>
            <a:off x="775811" y="4133374"/>
            <a:ext cx="6400800" cy="709374"/>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Simplify complex datasets to ensure immediate understanding and easy interpretation, reducing cognitive load for viewers.</a:t>
            </a:r>
            <a:endParaRPr lang="en-US" sz="1700" dirty="0"/>
          </a:p>
        </p:txBody>
      </p:sp>
      <p:pic>
        <p:nvPicPr>
          <p:cNvPr id="7" name="Image 1" descr="preencoded.png"/>
          <p:cNvPicPr>
            <a:picLocks noChangeAspect="1"/>
          </p:cNvPicPr>
          <p:nvPr/>
        </p:nvPicPr>
        <p:blipFill>
          <a:blip r:embed="rId4"/>
          <a:stretch>
            <a:fillRect/>
          </a:stretch>
        </p:blipFill>
        <p:spPr>
          <a:xfrm>
            <a:off x="7453670" y="2861310"/>
            <a:ext cx="554117" cy="554117"/>
          </a:xfrm>
          <a:prstGeom prst="rect">
            <a:avLst/>
          </a:prstGeom>
        </p:spPr>
      </p:pic>
      <p:sp>
        <p:nvSpPr>
          <p:cNvPr id="8" name="Text 4"/>
          <p:cNvSpPr/>
          <p:nvPr/>
        </p:nvSpPr>
        <p:spPr>
          <a:xfrm>
            <a:off x="7453670" y="3692485"/>
            <a:ext cx="2463046" cy="307896"/>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Accuracy &amp; Integrity</a:t>
            </a:r>
            <a:endParaRPr lang="en-US" sz="1900" dirty="0"/>
          </a:p>
        </p:txBody>
      </p:sp>
      <p:sp>
        <p:nvSpPr>
          <p:cNvPr id="9" name="Text 5"/>
          <p:cNvSpPr/>
          <p:nvPr/>
        </p:nvSpPr>
        <p:spPr>
          <a:xfrm>
            <a:off x="7453670" y="4133374"/>
            <a:ext cx="6400919" cy="709374"/>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Represent data truthfully and without distortion, ensuring that conclusions drawn are reliable and statistically sound.</a:t>
            </a:r>
            <a:endParaRPr lang="en-US" sz="1700" dirty="0"/>
          </a:p>
        </p:txBody>
      </p:sp>
      <p:pic>
        <p:nvPicPr>
          <p:cNvPr id="10" name="Image 2" descr="preencoded.png"/>
          <p:cNvPicPr>
            <a:picLocks noChangeAspect="1"/>
          </p:cNvPicPr>
          <p:nvPr/>
        </p:nvPicPr>
        <p:blipFill>
          <a:blip r:embed="rId5"/>
          <a:stretch>
            <a:fillRect/>
          </a:stretch>
        </p:blipFill>
        <p:spPr>
          <a:xfrm>
            <a:off x="775811" y="5286018"/>
            <a:ext cx="554117" cy="554117"/>
          </a:xfrm>
          <a:prstGeom prst="rect">
            <a:avLst/>
          </a:prstGeom>
        </p:spPr>
      </p:pic>
      <p:sp>
        <p:nvSpPr>
          <p:cNvPr id="11" name="Text 6"/>
          <p:cNvSpPr/>
          <p:nvPr/>
        </p:nvSpPr>
        <p:spPr>
          <a:xfrm>
            <a:off x="775811" y="6117193"/>
            <a:ext cx="2463046" cy="307896"/>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Insight &amp; Storytelling</a:t>
            </a:r>
            <a:endParaRPr lang="en-US" sz="1900" dirty="0"/>
          </a:p>
        </p:txBody>
      </p:sp>
      <p:sp>
        <p:nvSpPr>
          <p:cNvPr id="12" name="Text 7"/>
          <p:cNvSpPr/>
          <p:nvPr/>
        </p:nvSpPr>
        <p:spPr>
          <a:xfrm>
            <a:off x="775811" y="6558082"/>
            <a:ext cx="6400800" cy="1064062"/>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Uncover hidden patterns, correlations, and narratives within the data, guiding the audience toward key discoveries and actionable intelligence.</a:t>
            </a:r>
            <a:endParaRPr lang="en-US" sz="1700" dirty="0"/>
          </a:p>
        </p:txBody>
      </p:sp>
      <p:pic>
        <p:nvPicPr>
          <p:cNvPr id="13" name="Image 3" descr="preencoded.png"/>
          <p:cNvPicPr>
            <a:picLocks noChangeAspect="1"/>
          </p:cNvPicPr>
          <p:nvPr/>
        </p:nvPicPr>
        <p:blipFill>
          <a:blip r:embed="rId6"/>
          <a:stretch>
            <a:fillRect/>
          </a:stretch>
        </p:blipFill>
        <p:spPr>
          <a:xfrm>
            <a:off x="7453670" y="5286018"/>
            <a:ext cx="554117" cy="554117"/>
          </a:xfrm>
          <a:prstGeom prst="rect">
            <a:avLst/>
          </a:prstGeom>
        </p:spPr>
      </p:pic>
      <p:sp>
        <p:nvSpPr>
          <p:cNvPr id="14" name="Text 8"/>
          <p:cNvSpPr/>
          <p:nvPr/>
        </p:nvSpPr>
        <p:spPr>
          <a:xfrm>
            <a:off x="7453670" y="6117193"/>
            <a:ext cx="2982397" cy="307896"/>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Engagement &amp; Aesthetics</a:t>
            </a:r>
            <a:endParaRPr lang="en-US" sz="1900" dirty="0"/>
          </a:p>
        </p:txBody>
      </p:sp>
      <p:sp>
        <p:nvSpPr>
          <p:cNvPr id="15" name="Text 9"/>
          <p:cNvSpPr/>
          <p:nvPr/>
        </p:nvSpPr>
        <p:spPr>
          <a:xfrm>
            <a:off x="7453670" y="6558082"/>
            <a:ext cx="6400919" cy="1064062"/>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Design visually appealing and intuitive displays that capture attention and facilitate a deeper engagement with the information presented.</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33306" y="680442"/>
            <a:ext cx="6024324" cy="581978"/>
          </a:xfrm>
          <a:prstGeom prst="rect">
            <a:avLst/>
          </a:prstGeom>
          <a:noFill/>
          <a:ln/>
        </p:spPr>
        <p:txBody>
          <a:bodyPr wrap="none" lIns="0" tIns="0" rIns="0" bIns="0" rtlCol="0" anchor="t"/>
          <a:lstStyle/>
          <a:p>
            <a:pPr marL="0" indent="0" algn="l">
              <a:lnSpc>
                <a:spcPts val="4550"/>
              </a:lnSpc>
              <a:buNone/>
            </a:pPr>
            <a:r>
              <a:rPr lang="en-US" sz="3650" b="1" dirty="0">
                <a:solidFill>
                  <a:srgbClr val="F0FCFF"/>
                </a:solidFill>
                <a:latin typeface="Spline Sans Bold" pitchFamily="34" charset="0"/>
                <a:ea typeface="Spline Sans Bold" pitchFamily="34" charset="-122"/>
                <a:cs typeface="Spline Sans Bold" pitchFamily="34" charset="-120"/>
              </a:rPr>
              <a:t>Survival Analysis Deep Dive</a:t>
            </a:r>
            <a:endParaRPr lang="en-US" sz="3650" dirty="0"/>
          </a:p>
        </p:txBody>
      </p:sp>
      <p:sp>
        <p:nvSpPr>
          <p:cNvPr id="3" name="Text 1"/>
          <p:cNvSpPr/>
          <p:nvPr/>
        </p:nvSpPr>
        <p:spPr>
          <a:xfrm>
            <a:off x="733306" y="1681401"/>
            <a:ext cx="13163788" cy="335280"/>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Beyond overall rates, a deeper survival analysis reveals nuanced impacts of treatment protocols and patient characteristics.</a:t>
            </a:r>
            <a:endParaRPr lang="en-US" sz="1600" dirty="0"/>
          </a:p>
        </p:txBody>
      </p:sp>
      <p:sp>
        <p:nvSpPr>
          <p:cNvPr id="4" name="Shape 2"/>
          <p:cNvSpPr/>
          <p:nvPr/>
        </p:nvSpPr>
        <p:spPr>
          <a:xfrm>
            <a:off x="733306" y="2252305"/>
            <a:ext cx="4248269" cy="4725948"/>
          </a:xfrm>
          <a:prstGeom prst="roundRect">
            <a:avLst>
              <a:gd name="adj" fmla="val 7399"/>
            </a:avLst>
          </a:prstGeom>
          <a:solidFill>
            <a:srgbClr val="0A081B">
              <a:alpha val="75000"/>
            </a:srgbClr>
          </a:solidFill>
          <a:ln w="22860">
            <a:solidFill>
              <a:srgbClr val="16FFBB"/>
            </a:solidFill>
            <a:prstDash val="solid"/>
          </a:ln>
        </p:spPr>
      </p:sp>
      <p:sp>
        <p:nvSpPr>
          <p:cNvPr id="5" name="Shape 3"/>
          <p:cNvSpPr/>
          <p:nvPr/>
        </p:nvSpPr>
        <p:spPr>
          <a:xfrm>
            <a:off x="756166" y="2275165"/>
            <a:ext cx="4202549" cy="628531"/>
          </a:xfrm>
          <a:prstGeom prst="roundRect">
            <a:avLst>
              <a:gd name="adj" fmla="val 45643"/>
            </a:avLst>
          </a:prstGeom>
          <a:solidFill>
            <a:srgbClr val="0A081B"/>
          </a:solidFill>
          <a:ln/>
        </p:spPr>
      </p:sp>
      <p:sp>
        <p:nvSpPr>
          <p:cNvPr id="6" name="Text 4"/>
          <p:cNvSpPr/>
          <p:nvPr/>
        </p:nvSpPr>
        <p:spPr>
          <a:xfrm>
            <a:off x="2700338" y="2381607"/>
            <a:ext cx="314206" cy="392787"/>
          </a:xfrm>
          <a:prstGeom prst="rect">
            <a:avLst/>
          </a:prstGeom>
          <a:noFill/>
          <a:ln/>
        </p:spPr>
        <p:txBody>
          <a:bodyPr wrap="none" lIns="0" tIns="0" rIns="0" bIns="0" rtlCol="0" anchor="t"/>
          <a:lstStyle/>
          <a:p>
            <a:pPr marL="0" indent="0" algn="l">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1</a:t>
            </a:r>
            <a:endParaRPr lang="en-US" sz="2450" dirty="0"/>
          </a:p>
        </p:txBody>
      </p:sp>
      <p:sp>
        <p:nvSpPr>
          <p:cNvPr id="7" name="Text 5"/>
          <p:cNvSpPr/>
          <p:nvPr/>
        </p:nvSpPr>
        <p:spPr>
          <a:xfrm>
            <a:off x="965597" y="3113127"/>
            <a:ext cx="2328148" cy="290870"/>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Treatment Modality</a:t>
            </a:r>
            <a:endParaRPr lang="en-US" sz="1800" dirty="0"/>
          </a:p>
        </p:txBody>
      </p:sp>
      <p:sp>
        <p:nvSpPr>
          <p:cNvPr id="8" name="Text 6"/>
          <p:cNvSpPr/>
          <p:nvPr/>
        </p:nvSpPr>
        <p:spPr>
          <a:xfrm>
            <a:off x="965597" y="3529608"/>
            <a:ext cx="3783687" cy="1341120"/>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Patients receiving a combination of </a:t>
            </a:r>
            <a:r>
              <a:rPr lang="en-US" sz="1600" b="1" dirty="0">
                <a:solidFill>
                  <a:srgbClr val="E0E4E6"/>
                </a:solidFill>
                <a:latin typeface="Barlow" pitchFamily="34" charset="0"/>
                <a:ea typeface="Barlow" pitchFamily="34" charset="-122"/>
                <a:cs typeface="Barlow" pitchFamily="34" charset="-120"/>
              </a:rPr>
              <a:t>surgery, chemotherapy, and radiation</a:t>
            </a:r>
            <a:r>
              <a:rPr lang="en-US" sz="1600" dirty="0">
                <a:solidFill>
                  <a:srgbClr val="E0E4E6"/>
                </a:solidFill>
                <a:latin typeface="Barlow" pitchFamily="34" charset="0"/>
                <a:ea typeface="Barlow" pitchFamily="34" charset="-122"/>
                <a:cs typeface="Barlow" pitchFamily="34" charset="-120"/>
              </a:rPr>
              <a:t> demonstrate significantly longer median survival times across all cancer types.</a:t>
            </a:r>
            <a:endParaRPr lang="en-US" sz="1600" dirty="0"/>
          </a:p>
        </p:txBody>
      </p:sp>
      <p:sp>
        <p:nvSpPr>
          <p:cNvPr id="9" name="Text 7"/>
          <p:cNvSpPr/>
          <p:nvPr/>
        </p:nvSpPr>
        <p:spPr>
          <a:xfrm>
            <a:off x="965597" y="4996339"/>
            <a:ext cx="3783687" cy="670560"/>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Combination therapy: +18 months median survival</a:t>
            </a:r>
            <a:endParaRPr lang="en-US" sz="1600" dirty="0"/>
          </a:p>
        </p:txBody>
      </p:sp>
      <p:sp>
        <p:nvSpPr>
          <p:cNvPr id="10" name="Text 8"/>
          <p:cNvSpPr/>
          <p:nvPr/>
        </p:nvSpPr>
        <p:spPr>
          <a:xfrm>
            <a:off x="965597" y="5740122"/>
            <a:ext cx="3783687" cy="670560"/>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Single modality: -10 months median survival</a:t>
            </a:r>
            <a:endParaRPr lang="en-US" sz="1600" dirty="0"/>
          </a:p>
        </p:txBody>
      </p:sp>
      <p:sp>
        <p:nvSpPr>
          <p:cNvPr id="11" name="Shape 9"/>
          <p:cNvSpPr/>
          <p:nvPr/>
        </p:nvSpPr>
        <p:spPr>
          <a:xfrm>
            <a:off x="5191006" y="2252305"/>
            <a:ext cx="4248269" cy="4725948"/>
          </a:xfrm>
          <a:prstGeom prst="roundRect">
            <a:avLst>
              <a:gd name="adj" fmla="val 7399"/>
            </a:avLst>
          </a:prstGeom>
          <a:solidFill>
            <a:srgbClr val="0A081B">
              <a:alpha val="75000"/>
            </a:srgbClr>
          </a:solidFill>
          <a:ln w="22860">
            <a:solidFill>
              <a:srgbClr val="29DDDA"/>
            </a:solidFill>
            <a:prstDash val="solid"/>
          </a:ln>
        </p:spPr>
      </p:sp>
      <p:sp>
        <p:nvSpPr>
          <p:cNvPr id="12" name="Shape 10"/>
          <p:cNvSpPr/>
          <p:nvPr/>
        </p:nvSpPr>
        <p:spPr>
          <a:xfrm>
            <a:off x="5213866" y="2275165"/>
            <a:ext cx="4202549" cy="628531"/>
          </a:xfrm>
          <a:prstGeom prst="roundRect">
            <a:avLst>
              <a:gd name="adj" fmla="val 45643"/>
            </a:avLst>
          </a:prstGeom>
          <a:solidFill>
            <a:srgbClr val="0A081B"/>
          </a:solidFill>
          <a:ln/>
        </p:spPr>
      </p:sp>
      <p:sp>
        <p:nvSpPr>
          <p:cNvPr id="13" name="Text 11"/>
          <p:cNvSpPr/>
          <p:nvPr/>
        </p:nvSpPr>
        <p:spPr>
          <a:xfrm>
            <a:off x="7158038" y="2381607"/>
            <a:ext cx="314206" cy="392787"/>
          </a:xfrm>
          <a:prstGeom prst="rect">
            <a:avLst/>
          </a:prstGeom>
          <a:noFill/>
          <a:ln/>
        </p:spPr>
        <p:txBody>
          <a:bodyPr wrap="none" lIns="0" tIns="0" rIns="0" bIns="0" rtlCol="0" anchor="t"/>
          <a:lstStyle/>
          <a:p>
            <a:pPr marL="0" indent="0" algn="l">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2</a:t>
            </a:r>
            <a:endParaRPr lang="en-US" sz="2450" dirty="0"/>
          </a:p>
        </p:txBody>
      </p:sp>
      <p:sp>
        <p:nvSpPr>
          <p:cNvPr id="14" name="Text 12"/>
          <p:cNvSpPr/>
          <p:nvPr/>
        </p:nvSpPr>
        <p:spPr>
          <a:xfrm>
            <a:off x="5423297" y="3113127"/>
            <a:ext cx="2328148" cy="290870"/>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Age &amp; Comorbidities</a:t>
            </a:r>
            <a:endParaRPr lang="en-US" sz="1800" dirty="0"/>
          </a:p>
        </p:txBody>
      </p:sp>
      <p:sp>
        <p:nvSpPr>
          <p:cNvPr id="15" name="Text 13"/>
          <p:cNvSpPr/>
          <p:nvPr/>
        </p:nvSpPr>
        <p:spPr>
          <a:xfrm>
            <a:off x="5423297" y="3529608"/>
            <a:ext cx="3783687" cy="1676400"/>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Younger patients (under 60) and those with </a:t>
            </a:r>
            <a:r>
              <a:rPr lang="en-US" sz="1600" b="1" dirty="0">
                <a:solidFill>
                  <a:srgbClr val="E0E4E6"/>
                </a:solidFill>
                <a:latin typeface="Barlow" pitchFamily="34" charset="0"/>
                <a:ea typeface="Barlow" pitchFamily="34" charset="-122"/>
                <a:cs typeface="Barlow" pitchFamily="34" charset="-120"/>
              </a:rPr>
              <a:t>fewer than two comorbidities</a:t>
            </a:r>
            <a:r>
              <a:rPr lang="en-US" sz="1600" dirty="0">
                <a:solidFill>
                  <a:srgbClr val="E0E4E6"/>
                </a:solidFill>
                <a:latin typeface="Barlow" pitchFamily="34" charset="0"/>
                <a:ea typeface="Barlow" pitchFamily="34" charset="-122"/>
                <a:cs typeface="Barlow" pitchFamily="34" charset="-120"/>
              </a:rPr>
              <a:t> exhibit improved survival outcomes, likely due to better treatment tolerance and overall health.</a:t>
            </a:r>
            <a:endParaRPr lang="en-US" sz="1600" dirty="0"/>
          </a:p>
        </p:txBody>
      </p:sp>
      <p:sp>
        <p:nvSpPr>
          <p:cNvPr id="16" name="Text 14"/>
          <p:cNvSpPr/>
          <p:nvPr/>
        </p:nvSpPr>
        <p:spPr>
          <a:xfrm>
            <a:off x="5423297" y="5331619"/>
            <a:ext cx="3783687" cy="670560"/>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Patients &lt;60: 15% higher 5-year survival</a:t>
            </a:r>
            <a:endParaRPr lang="en-US" sz="1600" dirty="0"/>
          </a:p>
        </p:txBody>
      </p:sp>
      <p:sp>
        <p:nvSpPr>
          <p:cNvPr id="17" name="Text 15"/>
          <p:cNvSpPr/>
          <p:nvPr/>
        </p:nvSpPr>
        <p:spPr>
          <a:xfrm>
            <a:off x="5423297" y="6075402"/>
            <a:ext cx="3783687" cy="670560"/>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No major comorbidities: 22% higher 5-year survival</a:t>
            </a:r>
            <a:endParaRPr lang="en-US" sz="1600" dirty="0"/>
          </a:p>
        </p:txBody>
      </p:sp>
      <p:sp>
        <p:nvSpPr>
          <p:cNvPr id="18" name="Shape 16"/>
          <p:cNvSpPr/>
          <p:nvPr/>
        </p:nvSpPr>
        <p:spPr>
          <a:xfrm>
            <a:off x="9648706" y="2252305"/>
            <a:ext cx="4248388" cy="4725948"/>
          </a:xfrm>
          <a:prstGeom prst="roundRect">
            <a:avLst>
              <a:gd name="adj" fmla="val 7398"/>
            </a:avLst>
          </a:prstGeom>
          <a:solidFill>
            <a:srgbClr val="0A081B">
              <a:alpha val="75000"/>
            </a:srgbClr>
          </a:solidFill>
          <a:ln w="22860">
            <a:solidFill>
              <a:srgbClr val="37A7E7"/>
            </a:solidFill>
            <a:prstDash val="solid"/>
          </a:ln>
        </p:spPr>
      </p:sp>
      <p:sp>
        <p:nvSpPr>
          <p:cNvPr id="19" name="Shape 17"/>
          <p:cNvSpPr/>
          <p:nvPr/>
        </p:nvSpPr>
        <p:spPr>
          <a:xfrm>
            <a:off x="9671566" y="2275165"/>
            <a:ext cx="4202668" cy="628531"/>
          </a:xfrm>
          <a:prstGeom prst="roundRect">
            <a:avLst>
              <a:gd name="adj" fmla="val 45643"/>
            </a:avLst>
          </a:prstGeom>
          <a:solidFill>
            <a:srgbClr val="0A081B"/>
          </a:solidFill>
          <a:ln/>
        </p:spPr>
      </p:sp>
      <p:sp>
        <p:nvSpPr>
          <p:cNvPr id="20" name="Text 18"/>
          <p:cNvSpPr/>
          <p:nvPr/>
        </p:nvSpPr>
        <p:spPr>
          <a:xfrm>
            <a:off x="11615738" y="2381607"/>
            <a:ext cx="314206" cy="392787"/>
          </a:xfrm>
          <a:prstGeom prst="rect">
            <a:avLst/>
          </a:prstGeom>
          <a:noFill/>
          <a:ln/>
        </p:spPr>
        <p:txBody>
          <a:bodyPr wrap="none" lIns="0" tIns="0" rIns="0" bIns="0" rtlCol="0" anchor="t"/>
          <a:lstStyle/>
          <a:p>
            <a:pPr marL="0" indent="0" algn="l">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3</a:t>
            </a:r>
            <a:endParaRPr lang="en-US" sz="2450" dirty="0"/>
          </a:p>
        </p:txBody>
      </p:sp>
      <p:sp>
        <p:nvSpPr>
          <p:cNvPr id="21" name="Text 19"/>
          <p:cNvSpPr/>
          <p:nvPr/>
        </p:nvSpPr>
        <p:spPr>
          <a:xfrm>
            <a:off x="9880997" y="3113127"/>
            <a:ext cx="2328148" cy="290870"/>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Early Intervention</a:t>
            </a:r>
            <a:endParaRPr lang="en-US" sz="1800" dirty="0"/>
          </a:p>
        </p:txBody>
      </p:sp>
      <p:sp>
        <p:nvSpPr>
          <p:cNvPr id="22" name="Text 20"/>
          <p:cNvSpPr/>
          <p:nvPr/>
        </p:nvSpPr>
        <p:spPr>
          <a:xfrm>
            <a:off x="9880997" y="3529608"/>
            <a:ext cx="3783806" cy="1341120"/>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The strongest predictor remains </a:t>
            </a:r>
            <a:r>
              <a:rPr lang="en-US" sz="1600" b="1" dirty="0">
                <a:solidFill>
                  <a:srgbClr val="E0E4E6"/>
                </a:solidFill>
                <a:latin typeface="Barlow" pitchFamily="34" charset="0"/>
                <a:ea typeface="Barlow" pitchFamily="34" charset="-122"/>
                <a:cs typeface="Barlow" pitchFamily="34" charset="-120"/>
              </a:rPr>
              <a:t>stage at diagnosis</a:t>
            </a:r>
            <a:r>
              <a:rPr lang="en-US" sz="1600" dirty="0">
                <a:solidFill>
                  <a:srgbClr val="E0E4E6"/>
                </a:solidFill>
                <a:latin typeface="Barlow" pitchFamily="34" charset="0"/>
                <a:ea typeface="Barlow" pitchFamily="34" charset="-122"/>
                <a:cs typeface="Barlow" pitchFamily="34" charset="-120"/>
              </a:rPr>
              <a:t>. Early intervention for Stage I and II cancers results in vastly superior long-term survival rates.</a:t>
            </a:r>
            <a:endParaRPr lang="en-US" sz="1600" dirty="0"/>
          </a:p>
        </p:txBody>
      </p:sp>
      <p:sp>
        <p:nvSpPr>
          <p:cNvPr id="23" name="Text 21"/>
          <p:cNvSpPr/>
          <p:nvPr/>
        </p:nvSpPr>
        <p:spPr>
          <a:xfrm>
            <a:off x="9880997" y="4996339"/>
            <a:ext cx="3783806" cy="670560"/>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Stage I vs. IV: 3.6x greater 5-year survival</a:t>
            </a:r>
            <a:endParaRPr lang="en-US" sz="1600" dirty="0"/>
          </a:p>
        </p:txBody>
      </p:sp>
      <p:sp>
        <p:nvSpPr>
          <p:cNvPr id="24" name="Text 22"/>
          <p:cNvSpPr/>
          <p:nvPr/>
        </p:nvSpPr>
        <p:spPr>
          <a:xfrm>
            <a:off x="9880997" y="5740122"/>
            <a:ext cx="3783806" cy="670560"/>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E4E6"/>
                </a:solidFill>
                <a:latin typeface="Barlow" pitchFamily="34" charset="0"/>
                <a:ea typeface="Barlow" pitchFamily="34" charset="-122"/>
                <a:cs typeface="Barlow" pitchFamily="34" charset="-120"/>
              </a:rPr>
              <a:t>Every stage progression: 20-25% survival reduction</a:t>
            </a:r>
            <a:endParaRPr lang="en-US" sz="1600" dirty="0"/>
          </a:p>
        </p:txBody>
      </p:sp>
      <p:sp>
        <p:nvSpPr>
          <p:cNvPr id="25" name="Text 23"/>
          <p:cNvSpPr/>
          <p:nvPr/>
        </p:nvSpPr>
        <p:spPr>
          <a:xfrm>
            <a:off x="733306" y="7213878"/>
            <a:ext cx="13163788" cy="335280"/>
          </a:xfrm>
          <a:prstGeom prst="rect">
            <a:avLst/>
          </a:prstGeom>
          <a:noFill/>
          <a:ln/>
        </p:spPr>
        <p:txBody>
          <a:bodyPr wrap="non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This detailed breakdown informs more targeted treatment strategies and highlights key areas for patient support and early detection initiatives.</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0931" y="787598"/>
            <a:ext cx="7618452" cy="619839"/>
          </a:xfrm>
          <a:prstGeom prst="rect">
            <a:avLst/>
          </a:prstGeom>
          <a:noFill/>
          <a:ln/>
        </p:spPr>
        <p:txBody>
          <a:bodyPr wrap="none" lIns="0" tIns="0" rIns="0" bIns="0" rtlCol="0" anchor="t"/>
          <a:lstStyle/>
          <a:p>
            <a:pPr marL="0" indent="0" algn="l">
              <a:lnSpc>
                <a:spcPts val="4850"/>
              </a:lnSpc>
              <a:buNone/>
            </a:pPr>
            <a:r>
              <a:rPr lang="en-US" sz="3900" b="1" dirty="0">
                <a:solidFill>
                  <a:srgbClr val="F0FCFF"/>
                </a:solidFill>
                <a:latin typeface="Spline Sans Bold" pitchFamily="34" charset="0"/>
                <a:ea typeface="Spline Sans Bold" pitchFamily="34" charset="-122"/>
                <a:cs typeface="Spline Sans Bold" pitchFamily="34" charset="-120"/>
              </a:rPr>
              <a:t>Exploring Alternative Algorithms</a:t>
            </a:r>
            <a:endParaRPr lang="en-US" sz="3900" dirty="0"/>
          </a:p>
        </p:txBody>
      </p:sp>
      <p:sp>
        <p:nvSpPr>
          <p:cNvPr id="3" name="Text 1"/>
          <p:cNvSpPr/>
          <p:nvPr/>
        </p:nvSpPr>
        <p:spPr>
          <a:xfrm>
            <a:off x="780931" y="1853684"/>
            <a:ext cx="13068538" cy="713899"/>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Beyond traditional statistical methods, advanced algorithms offer powerful capabilities to uncover complex patterns, improve predictive accuracy, and provide deeper insights into cancer patient data.</a:t>
            </a:r>
            <a:endParaRPr lang="en-US" sz="1750" dirty="0"/>
          </a:p>
        </p:txBody>
      </p:sp>
      <p:sp>
        <p:nvSpPr>
          <p:cNvPr id="4" name="Shape 2"/>
          <p:cNvSpPr/>
          <p:nvPr/>
        </p:nvSpPr>
        <p:spPr>
          <a:xfrm>
            <a:off x="780931" y="2818567"/>
            <a:ext cx="6422708" cy="2021681"/>
          </a:xfrm>
          <a:prstGeom prst="roundRect">
            <a:avLst>
              <a:gd name="adj" fmla="val 16555"/>
            </a:avLst>
          </a:prstGeom>
          <a:solidFill>
            <a:srgbClr val="0A081B">
              <a:alpha val="75000"/>
            </a:srgbClr>
          </a:solidFill>
          <a:ln w="30480">
            <a:solidFill>
              <a:srgbClr val="16FFBB"/>
            </a:solidFill>
            <a:prstDash val="solid"/>
          </a:ln>
        </p:spPr>
      </p:sp>
      <p:sp>
        <p:nvSpPr>
          <p:cNvPr id="5" name="Shape 3"/>
          <p:cNvSpPr/>
          <p:nvPr/>
        </p:nvSpPr>
        <p:spPr>
          <a:xfrm>
            <a:off x="780931" y="2818567"/>
            <a:ext cx="121920" cy="2021681"/>
          </a:xfrm>
          <a:prstGeom prst="roundRect">
            <a:avLst>
              <a:gd name="adj" fmla="val 274519"/>
            </a:avLst>
          </a:prstGeom>
          <a:solidFill>
            <a:srgbClr val="16FFBB"/>
          </a:solidFill>
          <a:ln/>
        </p:spPr>
      </p:sp>
      <p:sp>
        <p:nvSpPr>
          <p:cNvPr id="6" name="Text 4"/>
          <p:cNvSpPr/>
          <p:nvPr/>
        </p:nvSpPr>
        <p:spPr>
          <a:xfrm>
            <a:off x="1156454" y="3072170"/>
            <a:ext cx="3682960" cy="309801"/>
          </a:xfrm>
          <a:prstGeom prst="rect">
            <a:avLst/>
          </a:prstGeom>
          <a:noFill/>
          <a:ln/>
        </p:spPr>
        <p:txBody>
          <a:bodyPr wrap="none" lIns="0" tIns="0" rIns="0" bIns="0" rtlCol="0" anchor="t"/>
          <a:lstStyle/>
          <a:p>
            <a:pPr marL="0" indent="0" algn="l">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Machine Learning for Prognosis</a:t>
            </a:r>
            <a:endParaRPr lang="en-US" sz="1950" dirty="0"/>
          </a:p>
        </p:txBody>
      </p:sp>
      <p:sp>
        <p:nvSpPr>
          <p:cNvPr id="7" name="Text 5"/>
          <p:cNvSpPr/>
          <p:nvPr/>
        </p:nvSpPr>
        <p:spPr>
          <a:xfrm>
            <a:off x="1156454" y="3515797"/>
            <a:ext cx="5793581" cy="107084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Utilizing algorithms like Random Forests and Gradient Boosting to predict patient survival, recurrence risk, and treatment response based on comprehensive datasets.</a:t>
            </a:r>
            <a:endParaRPr lang="en-US" sz="1750" dirty="0"/>
          </a:p>
        </p:txBody>
      </p:sp>
      <p:sp>
        <p:nvSpPr>
          <p:cNvPr id="8" name="Shape 6"/>
          <p:cNvSpPr/>
          <p:nvPr/>
        </p:nvSpPr>
        <p:spPr>
          <a:xfrm>
            <a:off x="7426762" y="2818567"/>
            <a:ext cx="6422708" cy="2021681"/>
          </a:xfrm>
          <a:prstGeom prst="roundRect">
            <a:avLst>
              <a:gd name="adj" fmla="val 16555"/>
            </a:avLst>
          </a:prstGeom>
          <a:solidFill>
            <a:srgbClr val="0A081B">
              <a:alpha val="75000"/>
            </a:srgbClr>
          </a:solidFill>
          <a:ln w="30480">
            <a:solidFill>
              <a:srgbClr val="29DDDA"/>
            </a:solidFill>
            <a:prstDash val="solid"/>
          </a:ln>
        </p:spPr>
      </p:sp>
      <p:sp>
        <p:nvSpPr>
          <p:cNvPr id="9" name="Shape 7"/>
          <p:cNvSpPr/>
          <p:nvPr/>
        </p:nvSpPr>
        <p:spPr>
          <a:xfrm>
            <a:off x="7426762" y="2818567"/>
            <a:ext cx="121920" cy="2021681"/>
          </a:xfrm>
          <a:prstGeom prst="roundRect">
            <a:avLst>
              <a:gd name="adj" fmla="val 274519"/>
            </a:avLst>
          </a:prstGeom>
          <a:solidFill>
            <a:srgbClr val="29DDDA"/>
          </a:solidFill>
          <a:ln/>
        </p:spPr>
      </p:sp>
      <p:sp>
        <p:nvSpPr>
          <p:cNvPr id="10" name="Text 8"/>
          <p:cNvSpPr/>
          <p:nvPr/>
        </p:nvSpPr>
        <p:spPr>
          <a:xfrm>
            <a:off x="7802285" y="3072170"/>
            <a:ext cx="4076700" cy="309801"/>
          </a:xfrm>
          <a:prstGeom prst="rect">
            <a:avLst/>
          </a:prstGeom>
          <a:noFill/>
          <a:ln/>
        </p:spPr>
        <p:txBody>
          <a:bodyPr wrap="none" lIns="0" tIns="0" rIns="0" bIns="0" rtlCol="0" anchor="t"/>
          <a:lstStyle/>
          <a:p>
            <a:pPr marL="0" indent="0" algn="l">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Clustering for Patient Stratification</a:t>
            </a:r>
            <a:endParaRPr lang="en-US" sz="1950" dirty="0"/>
          </a:p>
        </p:txBody>
      </p:sp>
      <p:sp>
        <p:nvSpPr>
          <p:cNvPr id="11" name="Text 9"/>
          <p:cNvSpPr/>
          <p:nvPr/>
        </p:nvSpPr>
        <p:spPr>
          <a:xfrm>
            <a:off x="7802285" y="3515797"/>
            <a:ext cx="5793581" cy="107084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Applying unsupervised learning techniques to identify distinct patient subgroups with similar characteristics, aiding in personalized treatment strategies.</a:t>
            </a:r>
            <a:endParaRPr lang="en-US" sz="1750" dirty="0"/>
          </a:p>
        </p:txBody>
      </p:sp>
      <p:sp>
        <p:nvSpPr>
          <p:cNvPr id="12" name="Shape 10"/>
          <p:cNvSpPr/>
          <p:nvPr/>
        </p:nvSpPr>
        <p:spPr>
          <a:xfrm>
            <a:off x="780931" y="5063371"/>
            <a:ext cx="6422708" cy="2378631"/>
          </a:xfrm>
          <a:prstGeom prst="roundRect">
            <a:avLst>
              <a:gd name="adj" fmla="val 14071"/>
            </a:avLst>
          </a:prstGeom>
          <a:solidFill>
            <a:srgbClr val="0A081B">
              <a:alpha val="75000"/>
            </a:srgbClr>
          </a:solidFill>
          <a:ln w="30480">
            <a:solidFill>
              <a:srgbClr val="37A7E7"/>
            </a:solidFill>
            <a:prstDash val="solid"/>
          </a:ln>
        </p:spPr>
      </p:sp>
      <p:sp>
        <p:nvSpPr>
          <p:cNvPr id="13" name="Shape 11"/>
          <p:cNvSpPr/>
          <p:nvPr/>
        </p:nvSpPr>
        <p:spPr>
          <a:xfrm>
            <a:off x="780931" y="5063371"/>
            <a:ext cx="121920" cy="2378631"/>
          </a:xfrm>
          <a:prstGeom prst="roundRect">
            <a:avLst>
              <a:gd name="adj" fmla="val 274519"/>
            </a:avLst>
          </a:prstGeom>
          <a:solidFill>
            <a:srgbClr val="37A7E7"/>
          </a:solidFill>
          <a:ln/>
        </p:spPr>
      </p:sp>
      <p:sp>
        <p:nvSpPr>
          <p:cNvPr id="14" name="Text 12"/>
          <p:cNvSpPr/>
          <p:nvPr/>
        </p:nvSpPr>
        <p:spPr>
          <a:xfrm>
            <a:off x="1156454" y="5316974"/>
            <a:ext cx="2865477" cy="309801"/>
          </a:xfrm>
          <a:prstGeom prst="rect">
            <a:avLst/>
          </a:prstGeom>
          <a:noFill/>
          <a:ln/>
        </p:spPr>
        <p:txBody>
          <a:bodyPr wrap="none" lIns="0" tIns="0" rIns="0" bIns="0" rtlCol="0" anchor="t"/>
          <a:lstStyle/>
          <a:p>
            <a:pPr marL="0" indent="0" algn="l">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Causal Inference Models</a:t>
            </a:r>
            <a:endParaRPr lang="en-US" sz="1950" dirty="0"/>
          </a:p>
        </p:txBody>
      </p:sp>
      <p:sp>
        <p:nvSpPr>
          <p:cNvPr id="15" name="Text 13"/>
          <p:cNvSpPr/>
          <p:nvPr/>
        </p:nvSpPr>
        <p:spPr>
          <a:xfrm>
            <a:off x="1156454" y="5760601"/>
            <a:ext cx="5793581" cy="142779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Employing methods such as propensity score matching and instrumental variables to ascertain the true causal effects of specific interventions or treatments on patient outcomes.</a:t>
            </a:r>
            <a:endParaRPr lang="en-US" sz="1750" dirty="0"/>
          </a:p>
        </p:txBody>
      </p:sp>
      <p:sp>
        <p:nvSpPr>
          <p:cNvPr id="16" name="Shape 14"/>
          <p:cNvSpPr/>
          <p:nvPr/>
        </p:nvSpPr>
        <p:spPr>
          <a:xfrm>
            <a:off x="7426762" y="5063371"/>
            <a:ext cx="6422708" cy="2378631"/>
          </a:xfrm>
          <a:prstGeom prst="roundRect">
            <a:avLst>
              <a:gd name="adj" fmla="val 14071"/>
            </a:avLst>
          </a:prstGeom>
          <a:solidFill>
            <a:srgbClr val="0A081B">
              <a:alpha val="75000"/>
            </a:srgbClr>
          </a:solidFill>
          <a:ln w="30480">
            <a:solidFill>
              <a:srgbClr val="091231"/>
            </a:solidFill>
            <a:prstDash val="solid"/>
          </a:ln>
        </p:spPr>
      </p:sp>
      <p:sp>
        <p:nvSpPr>
          <p:cNvPr id="17" name="Shape 15"/>
          <p:cNvSpPr/>
          <p:nvPr/>
        </p:nvSpPr>
        <p:spPr>
          <a:xfrm>
            <a:off x="7426762" y="5063371"/>
            <a:ext cx="121920" cy="2378631"/>
          </a:xfrm>
          <a:prstGeom prst="roundRect">
            <a:avLst>
              <a:gd name="adj" fmla="val 274519"/>
            </a:avLst>
          </a:prstGeom>
          <a:solidFill>
            <a:srgbClr val="091231"/>
          </a:solidFill>
          <a:ln/>
        </p:spPr>
      </p:sp>
      <p:sp>
        <p:nvSpPr>
          <p:cNvPr id="18" name="Text 16"/>
          <p:cNvSpPr/>
          <p:nvPr/>
        </p:nvSpPr>
        <p:spPr>
          <a:xfrm>
            <a:off x="7802285" y="5316974"/>
            <a:ext cx="3867745" cy="309801"/>
          </a:xfrm>
          <a:prstGeom prst="rect">
            <a:avLst/>
          </a:prstGeom>
          <a:noFill/>
          <a:ln/>
        </p:spPr>
        <p:txBody>
          <a:bodyPr wrap="none" lIns="0" tIns="0" rIns="0" bIns="0" rtlCol="0" anchor="t"/>
          <a:lstStyle/>
          <a:p>
            <a:pPr marL="0" indent="0" algn="l">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Deep Learning for Image Analysis</a:t>
            </a:r>
            <a:endParaRPr lang="en-US" sz="1950" dirty="0"/>
          </a:p>
        </p:txBody>
      </p:sp>
      <p:sp>
        <p:nvSpPr>
          <p:cNvPr id="19" name="Text 17"/>
          <p:cNvSpPr/>
          <p:nvPr/>
        </p:nvSpPr>
        <p:spPr>
          <a:xfrm>
            <a:off x="7802285" y="5760601"/>
            <a:ext cx="5793581" cy="107084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Leveraging neural networks to analyze medical images (e.g., pathology slides, radiology scans) for automated tumor detection, staging, and treatment monitoring.</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64187"/>
          </a:xfrm>
          <a:prstGeom prst="rect">
            <a:avLst/>
          </a:prstGeom>
        </p:spPr>
      </p:pic>
      <p:sp>
        <p:nvSpPr>
          <p:cNvPr id="3" name="Text 0"/>
          <p:cNvSpPr/>
          <p:nvPr/>
        </p:nvSpPr>
        <p:spPr>
          <a:xfrm>
            <a:off x="577929" y="2780943"/>
            <a:ext cx="3739753" cy="458629"/>
          </a:xfrm>
          <a:prstGeom prst="rect">
            <a:avLst/>
          </a:prstGeom>
          <a:noFill/>
          <a:ln/>
        </p:spPr>
        <p:txBody>
          <a:bodyPr wrap="none" lIns="0" tIns="0" rIns="0" bIns="0" rtlCol="0" anchor="t"/>
          <a:lstStyle/>
          <a:p>
            <a:pPr marL="0" indent="0" algn="l">
              <a:lnSpc>
                <a:spcPts val="3600"/>
              </a:lnSpc>
              <a:buNone/>
            </a:pPr>
            <a:r>
              <a:rPr lang="en-US" sz="2850" b="1" dirty="0">
                <a:solidFill>
                  <a:srgbClr val="F0FCFF"/>
                </a:solidFill>
                <a:latin typeface="Spline Sans Bold" pitchFamily="34" charset="0"/>
                <a:ea typeface="Spline Sans Bold" pitchFamily="34" charset="-122"/>
                <a:cs typeface="Spline Sans Bold" pitchFamily="34" charset="-120"/>
              </a:rPr>
              <a:t>Data Privacy in Action</a:t>
            </a:r>
            <a:endParaRPr lang="en-US" sz="2850" dirty="0"/>
          </a:p>
        </p:txBody>
      </p:sp>
      <p:sp>
        <p:nvSpPr>
          <p:cNvPr id="4" name="Text 1"/>
          <p:cNvSpPr/>
          <p:nvPr/>
        </p:nvSpPr>
        <p:spPr>
          <a:xfrm>
            <a:off x="577929" y="3487222"/>
            <a:ext cx="13474541" cy="264200"/>
          </a:xfrm>
          <a:prstGeom prst="rect">
            <a:avLst/>
          </a:prstGeom>
          <a:noFill/>
          <a:ln/>
        </p:spPr>
        <p:txBody>
          <a:bodyPr wrap="non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Safeguarding sensitive patient information is paramount. Our approach integrates robust security measures and ethical guidelines to ensure trust and compliance.</a:t>
            </a:r>
            <a:endParaRPr lang="en-US" sz="1300" dirty="0"/>
          </a:p>
        </p:txBody>
      </p:sp>
      <p:sp>
        <p:nvSpPr>
          <p:cNvPr id="5" name="Shape 2"/>
          <p:cNvSpPr/>
          <p:nvPr/>
        </p:nvSpPr>
        <p:spPr>
          <a:xfrm>
            <a:off x="577929" y="4184809"/>
            <a:ext cx="6654641" cy="1457563"/>
          </a:xfrm>
          <a:prstGeom prst="roundRect">
            <a:avLst>
              <a:gd name="adj" fmla="val 7528"/>
            </a:avLst>
          </a:prstGeom>
          <a:solidFill>
            <a:srgbClr val="0A081B">
              <a:alpha val="75000"/>
            </a:srgbClr>
          </a:solidFill>
          <a:ln/>
        </p:spPr>
      </p:sp>
      <p:sp>
        <p:nvSpPr>
          <p:cNvPr id="6" name="Shape 3"/>
          <p:cNvSpPr/>
          <p:nvPr/>
        </p:nvSpPr>
        <p:spPr>
          <a:xfrm>
            <a:off x="577929" y="4161949"/>
            <a:ext cx="6654641" cy="91440"/>
          </a:xfrm>
          <a:prstGeom prst="roundRect">
            <a:avLst>
              <a:gd name="adj" fmla="val 270900"/>
            </a:avLst>
          </a:prstGeom>
          <a:solidFill>
            <a:srgbClr val="16FFBB"/>
          </a:solidFill>
          <a:ln/>
        </p:spPr>
      </p:sp>
      <p:sp>
        <p:nvSpPr>
          <p:cNvPr id="7" name="Shape 4"/>
          <p:cNvSpPr/>
          <p:nvPr/>
        </p:nvSpPr>
        <p:spPr>
          <a:xfrm>
            <a:off x="3657540" y="3937159"/>
            <a:ext cx="495419" cy="495419"/>
          </a:xfrm>
          <a:prstGeom prst="roundRect">
            <a:avLst>
              <a:gd name="adj" fmla="val 184571"/>
            </a:avLst>
          </a:prstGeom>
          <a:solidFill>
            <a:srgbClr val="16FFBB"/>
          </a:solidFill>
          <a:ln/>
        </p:spPr>
      </p:sp>
      <p:pic>
        <p:nvPicPr>
          <p:cNvPr id="8" name="Image 1" descr="preencoded.png"/>
          <p:cNvPicPr>
            <a:picLocks noChangeAspect="1"/>
          </p:cNvPicPr>
          <p:nvPr/>
        </p:nvPicPr>
        <p:blipFill>
          <a:blip r:embed="rId4"/>
          <a:stretch>
            <a:fillRect/>
          </a:stretch>
        </p:blipFill>
        <p:spPr>
          <a:xfrm>
            <a:off x="3806130" y="4060984"/>
            <a:ext cx="198120" cy="247650"/>
          </a:xfrm>
          <a:prstGeom prst="rect">
            <a:avLst/>
          </a:prstGeom>
        </p:spPr>
      </p:pic>
      <p:sp>
        <p:nvSpPr>
          <p:cNvPr id="9" name="Text 5"/>
          <p:cNvSpPr/>
          <p:nvPr/>
        </p:nvSpPr>
        <p:spPr>
          <a:xfrm>
            <a:off x="765929" y="4597598"/>
            <a:ext cx="1834872" cy="229314"/>
          </a:xfrm>
          <a:prstGeom prst="rect">
            <a:avLst/>
          </a:prstGeom>
          <a:noFill/>
          <a:ln/>
        </p:spPr>
        <p:txBody>
          <a:bodyPr wrap="none" lIns="0" tIns="0" rIns="0" bIns="0" rtlCol="0" anchor="t"/>
          <a:lstStyle/>
          <a:p>
            <a:pPr marL="0" indent="0" algn="l">
              <a:lnSpc>
                <a:spcPts val="1800"/>
              </a:lnSpc>
              <a:buNone/>
            </a:pPr>
            <a:r>
              <a:rPr lang="en-US" sz="1400" b="1" dirty="0">
                <a:solidFill>
                  <a:srgbClr val="E0E4E6"/>
                </a:solidFill>
                <a:latin typeface="Spline Sans Bold" pitchFamily="34" charset="0"/>
                <a:ea typeface="Spline Sans Bold" pitchFamily="34" charset="-122"/>
                <a:cs typeface="Spline Sans Bold" pitchFamily="34" charset="-120"/>
              </a:rPr>
              <a:t>Data Anonymization</a:t>
            </a:r>
            <a:endParaRPr lang="en-US" sz="1400" dirty="0"/>
          </a:p>
        </p:txBody>
      </p:sp>
      <p:sp>
        <p:nvSpPr>
          <p:cNvPr id="10" name="Text 6"/>
          <p:cNvSpPr/>
          <p:nvPr/>
        </p:nvSpPr>
        <p:spPr>
          <a:xfrm>
            <a:off x="765929" y="4925973"/>
            <a:ext cx="6278642" cy="528399"/>
          </a:xfrm>
          <a:prstGeom prst="rect">
            <a:avLst/>
          </a:prstGeom>
          <a:noFill/>
          <a:ln/>
        </p:spPr>
        <p:txBody>
          <a:bodyPr wrap="squar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Patient identities are rigorously protected through advanced anonymization and pseudonymization techniques, ensuring data utility without compromising privacy.</a:t>
            </a:r>
            <a:endParaRPr lang="en-US" sz="1300" dirty="0"/>
          </a:p>
        </p:txBody>
      </p:sp>
      <p:sp>
        <p:nvSpPr>
          <p:cNvPr id="11" name="Shape 7"/>
          <p:cNvSpPr/>
          <p:nvPr/>
        </p:nvSpPr>
        <p:spPr>
          <a:xfrm>
            <a:off x="7397710" y="4184809"/>
            <a:ext cx="6654760" cy="1457563"/>
          </a:xfrm>
          <a:prstGeom prst="roundRect">
            <a:avLst>
              <a:gd name="adj" fmla="val 7528"/>
            </a:avLst>
          </a:prstGeom>
          <a:solidFill>
            <a:srgbClr val="0A081B">
              <a:alpha val="75000"/>
            </a:srgbClr>
          </a:solidFill>
          <a:ln/>
        </p:spPr>
      </p:sp>
      <p:sp>
        <p:nvSpPr>
          <p:cNvPr id="12" name="Shape 8"/>
          <p:cNvSpPr/>
          <p:nvPr/>
        </p:nvSpPr>
        <p:spPr>
          <a:xfrm>
            <a:off x="7397710" y="4161949"/>
            <a:ext cx="6654760" cy="91440"/>
          </a:xfrm>
          <a:prstGeom prst="roundRect">
            <a:avLst>
              <a:gd name="adj" fmla="val 270900"/>
            </a:avLst>
          </a:prstGeom>
          <a:solidFill>
            <a:srgbClr val="29DDDA"/>
          </a:solidFill>
          <a:ln/>
        </p:spPr>
      </p:sp>
      <p:sp>
        <p:nvSpPr>
          <p:cNvPr id="13" name="Shape 9"/>
          <p:cNvSpPr/>
          <p:nvPr/>
        </p:nvSpPr>
        <p:spPr>
          <a:xfrm>
            <a:off x="10477321" y="3937159"/>
            <a:ext cx="495419" cy="495419"/>
          </a:xfrm>
          <a:prstGeom prst="roundRect">
            <a:avLst>
              <a:gd name="adj" fmla="val 184571"/>
            </a:avLst>
          </a:prstGeom>
          <a:solidFill>
            <a:srgbClr val="16FFBB"/>
          </a:solidFill>
          <a:ln/>
        </p:spPr>
      </p:sp>
      <p:pic>
        <p:nvPicPr>
          <p:cNvPr id="14" name="Image 2" descr="preencoded.png"/>
          <p:cNvPicPr>
            <a:picLocks noChangeAspect="1"/>
          </p:cNvPicPr>
          <p:nvPr/>
        </p:nvPicPr>
        <p:blipFill>
          <a:blip r:embed="rId5"/>
          <a:stretch>
            <a:fillRect/>
          </a:stretch>
        </p:blipFill>
        <p:spPr>
          <a:xfrm>
            <a:off x="10625911" y="4060984"/>
            <a:ext cx="198120" cy="247650"/>
          </a:xfrm>
          <a:prstGeom prst="rect">
            <a:avLst/>
          </a:prstGeom>
        </p:spPr>
      </p:pic>
      <p:sp>
        <p:nvSpPr>
          <p:cNvPr id="15" name="Text 10"/>
          <p:cNvSpPr/>
          <p:nvPr/>
        </p:nvSpPr>
        <p:spPr>
          <a:xfrm>
            <a:off x="7585710" y="4597598"/>
            <a:ext cx="2026206" cy="229314"/>
          </a:xfrm>
          <a:prstGeom prst="rect">
            <a:avLst/>
          </a:prstGeom>
          <a:noFill/>
          <a:ln/>
        </p:spPr>
        <p:txBody>
          <a:bodyPr wrap="none" lIns="0" tIns="0" rIns="0" bIns="0" rtlCol="0" anchor="t"/>
          <a:lstStyle/>
          <a:p>
            <a:pPr marL="0" indent="0" algn="l">
              <a:lnSpc>
                <a:spcPts val="1800"/>
              </a:lnSpc>
              <a:buNone/>
            </a:pPr>
            <a:r>
              <a:rPr lang="en-US" sz="1400" b="1" dirty="0">
                <a:solidFill>
                  <a:srgbClr val="E0E4E6"/>
                </a:solidFill>
                <a:latin typeface="Spline Sans Bold" pitchFamily="34" charset="0"/>
                <a:ea typeface="Spline Sans Bold" pitchFamily="34" charset="-122"/>
                <a:cs typeface="Spline Sans Bold" pitchFamily="34" charset="-120"/>
              </a:rPr>
              <a:t>Regulatory Compliance</a:t>
            </a:r>
            <a:endParaRPr lang="en-US" sz="1400" dirty="0"/>
          </a:p>
        </p:txBody>
      </p:sp>
      <p:sp>
        <p:nvSpPr>
          <p:cNvPr id="16" name="Text 11"/>
          <p:cNvSpPr/>
          <p:nvPr/>
        </p:nvSpPr>
        <p:spPr>
          <a:xfrm>
            <a:off x="7585710" y="4925973"/>
            <a:ext cx="6278761" cy="528399"/>
          </a:xfrm>
          <a:prstGeom prst="rect">
            <a:avLst/>
          </a:prstGeom>
          <a:noFill/>
          <a:ln/>
        </p:spPr>
        <p:txBody>
          <a:bodyPr wrap="squar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Strict adherence to global data protection regulations, including HIPAA and GDPR, is maintained for all data handling, storage, and processing activities.</a:t>
            </a:r>
            <a:endParaRPr lang="en-US" sz="1300" dirty="0"/>
          </a:p>
        </p:txBody>
      </p:sp>
      <p:sp>
        <p:nvSpPr>
          <p:cNvPr id="17" name="Shape 12"/>
          <p:cNvSpPr/>
          <p:nvPr/>
        </p:nvSpPr>
        <p:spPr>
          <a:xfrm>
            <a:off x="577929" y="6055162"/>
            <a:ext cx="6654641" cy="1457563"/>
          </a:xfrm>
          <a:prstGeom prst="roundRect">
            <a:avLst>
              <a:gd name="adj" fmla="val 7528"/>
            </a:avLst>
          </a:prstGeom>
          <a:solidFill>
            <a:srgbClr val="0A081B">
              <a:alpha val="75000"/>
            </a:srgbClr>
          </a:solidFill>
          <a:ln/>
        </p:spPr>
      </p:sp>
      <p:sp>
        <p:nvSpPr>
          <p:cNvPr id="18" name="Shape 13"/>
          <p:cNvSpPr/>
          <p:nvPr/>
        </p:nvSpPr>
        <p:spPr>
          <a:xfrm>
            <a:off x="577929" y="6032302"/>
            <a:ext cx="6654641" cy="91440"/>
          </a:xfrm>
          <a:prstGeom prst="roundRect">
            <a:avLst>
              <a:gd name="adj" fmla="val 270900"/>
            </a:avLst>
          </a:prstGeom>
          <a:solidFill>
            <a:srgbClr val="37A7E7"/>
          </a:solidFill>
          <a:ln/>
        </p:spPr>
      </p:sp>
      <p:sp>
        <p:nvSpPr>
          <p:cNvPr id="19" name="Shape 14"/>
          <p:cNvSpPr/>
          <p:nvPr/>
        </p:nvSpPr>
        <p:spPr>
          <a:xfrm>
            <a:off x="3657540" y="5807512"/>
            <a:ext cx="495419" cy="495419"/>
          </a:xfrm>
          <a:prstGeom prst="roundRect">
            <a:avLst>
              <a:gd name="adj" fmla="val 184571"/>
            </a:avLst>
          </a:prstGeom>
          <a:solidFill>
            <a:srgbClr val="16FFBB"/>
          </a:solidFill>
          <a:ln/>
        </p:spPr>
      </p:sp>
      <p:pic>
        <p:nvPicPr>
          <p:cNvPr id="20" name="Image 3" descr="preencoded.png"/>
          <p:cNvPicPr>
            <a:picLocks noChangeAspect="1"/>
          </p:cNvPicPr>
          <p:nvPr/>
        </p:nvPicPr>
        <p:blipFill>
          <a:blip r:embed="rId6"/>
          <a:stretch>
            <a:fillRect/>
          </a:stretch>
        </p:blipFill>
        <p:spPr>
          <a:xfrm>
            <a:off x="3806130" y="5931337"/>
            <a:ext cx="198120" cy="247650"/>
          </a:xfrm>
          <a:prstGeom prst="rect">
            <a:avLst/>
          </a:prstGeom>
        </p:spPr>
      </p:pic>
      <p:sp>
        <p:nvSpPr>
          <p:cNvPr id="21" name="Text 15"/>
          <p:cNvSpPr/>
          <p:nvPr/>
        </p:nvSpPr>
        <p:spPr>
          <a:xfrm>
            <a:off x="765929" y="6467951"/>
            <a:ext cx="1864400" cy="229314"/>
          </a:xfrm>
          <a:prstGeom prst="rect">
            <a:avLst/>
          </a:prstGeom>
          <a:noFill/>
          <a:ln/>
        </p:spPr>
        <p:txBody>
          <a:bodyPr wrap="none" lIns="0" tIns="0" rIns="0" bIns="0" rtlCol="0" anchor="t"/>
          <a:lstStyle/>
          <a:p>
            <a:pPr marL="0" indent="0" algn="l">
              <a:lnSpc>
                <a:spcPts val="1800"/>
              </a:lnSpc>
              <a:buNone/>
            </a:pPr>
            <a:r>
              <a:rPr lang="en-US" sz="1400" b="1" dirty="0">
                <a:solidFill>
                  <a:srgbClr val="E0E4E6"/>
                </a:solidFill>
                <a:latin typeface="Spline Sans Bold" pitchFamily="34" charset="0"/>
                <a:ea typeface="Spline Sans Bold" pitchFamily="34" charset="-122"/>
                <a:cs typeface="Spline Sans Bold" pitchFamily="34" charset="-120"/>
              </a:rPr>
              <a:t>Secure Infrastructure</a:t>
            </a:r>
            <a:endParaRPr lang="en-US" sz="1400" dirty="0"/>
          </a:p>
        </p:txBody>
      </p:sp>
      <p:sp>
        <p:nvSpPr>
          <p:cNvPr id="22" name="Text 16"/>
          <p:cNvSpPr/>
          <p:nvPr/>
        </p:nvSpPr>
        <p:spPr>
          <a:xfrm>
            <a:off x="765929" y="6796326"/>
            <a:ext cx="6278642" cy="528399"/>
          </a:xfrm>
          <a:prstGeom prst="rect">
            <a:avLst/>
          </a:prstGeom>
          <a:noFill/>
          <a:ln/>
        </p:spPr>
        <p:txBody>
          <a:bodyPr wrap="squar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Utilizing encrypted databases and access controls, we ensure that patient data is stored securely and accessed only by authorized personnel for approved purposes.</a:t>
            </a:r>
            <a:endParaRPr lang="en-US" sz="1300" dirty="0"/>
          </a:p>
        </p:txBody>
      </p:sp>
      <p:sp>
        <p:nvSpPr>
          <p:cNvPr id="23" name="Shape 17"/>
          <p:cNvSpPr/>
          <p:nvPr/>
        </p:nvSpPr>
        <p:spPr>
          <a:xfrm>
            <a:off x="7397710" y="6055162"/>
            <a:ext cx="6654760" cy="1457563"/>
          </a:xfrm>
          <a:prstGeom prst="roundRect">
            <a:avLst>
              <a:gd name="adj" fmla="val 7528"/>
            </a:avLst>
          </a:prstGeom>
          <a:solidFill>
            <a:srgbClr val="0A081B">
              <a:alpha val="75000"/>
            </a:srgbClr>
          </a:solidFill>
          <a:ln/>
        </p:spPr>
      </p:sp>
      <p:sp>
        <p:nvSpPr>
          <p:cNvPr id="24" name="Shape 18"/>
          <p:cNvSpPr/>
          <p:nvPr/>
        </p:nvSpPr>
        <p:spPr>
          <a:xfrm>
            <a:off x="7397710" y="6032302"/>
            <a:ext cx="6654760" cy="91440"/>
          </a:xfrm>
          <a:prstGeom prst="roundRect">
            <a:avLst>
              <a:gd name="adj" fmla="val 270900"/>
            </a:avLst>
          </a:prstGeom>
          <a:solidFill>
            <a:srgbClr val="091231"/>
          </a:solidFill>
          <a:ln/>
        </p:spPr>
      </p:sp>
      <p:sp>
        <p:nvSpPr>
          <p:cNvPr id="25" name="Shape 19"/>
          <p:cNvSpPr/>
          <p:nvPr/>
        </p:nvSpPr>
        <p:spPr>
          <a:xfrm>
            <a:off x="10477321" y="5807512"/>
            <a:ext cx="495419" cy="495419"/>
          </a:xfrm>
          <a:prstGeom prst="roundRect">
            <a:avLst>
              <a:gd name="adj" fmla="val 184571"/>
            </a:avLst>
          </a:prstGeom>
          <a:solidFill>
            <a:srgbClr val="16FFBB"/>
          </a:solidFill>
          <a:ln/>
        </p:spPr>
      </p:sp>
      <p:pic>
        <p:nvPicPr>
          <p:cNvPr id="26" name="Image 4" descr="preencoded.png"/>
          <p:cNvPicPr>
            <a:picLocks noChangeAspect="1"/>
          </p:cNvPicPr>
          <p:nvPr/>
        </p:nvPicPr>
        <p:blipFill>
          <a:blip r:embed="rId7"/>
          <a:stretch>
            <a:fillRect/>
          </a:stretch>
        </p:blipFill>
        <p:spPr>
          <a:xfrm>
            <a:off x="10625911" y="5931337"/>
            <a:ext cx="198120" cy="247650"/>
          </a:xfrm>
          <a:prstGeom prst="rect">
            <a:avLst/>
          </a:prstGeom>
        </p:spPr>
      </p:pic>
      <p:sp>
        <p:nvSpPr>
          <p:cNvPr id="27" name="Text 20"/>
          <p:cNvSpPr/>
          <p:nvPr/>
        </p:nvSpPr>
        <p:spPr>
          <a:xfrm>
            <a:off x="7585710" y="6467951"/>
            <a:ext cx="1834872" cy="229314"/>
          </a:xfrm>
          <a:prstGeom prst="rect">
            <a:avLst/>
          </a:prstGeom>
          <a:noFill/>
          <a:ln/>
        </p:spPr>
        <p:txBody>
          <a:bodyPr wrap="none" lIns="0" tIns="0" rIns="0" bIns="0" rtlCol="0" anchor="t"/>
          <a:lstStyle/>
          <a:p>
            <a:pPr marL="0" indent="0" algn="l">
              <a:lnSpc>
                <a:spcPts val="1800"/>
              </a:lnSpc>
              <a:buNone/>
            </a:pPr>
            <a:r>
              <a:rPr lang="en-US" sz="1400" b="1" dirty="0">
                <a:solidFill>
                  <a:srgbClr val="E0E4E6"/>
                </a:solidFill>
                <a:latin typeface="Spline Sans Bold" pitchFamily="34" charset="0"/>
                <a:ea typeface="Spline Sans Bold" pitchFamily="34" charset="-122"/>
                <a:cs typeface="Spline Sans Bold" pitchFamily="34" charset="-120"/>
              </a:rPr>
              <a:t>Ethical Framework</a:t>
            </a:r>
            <a:endParaRPr lang="en-US" sz="1400" dirty="0"/>
          </a:p>
        </p:txBody>
      </p:sp>
      <p:sp>
        <p:nvSpPr>
          <p:cNvPr id="28" name="Text 21"/>
          <p:cNvSpPr/>
          <p:nvPr/>
        </p:nvSpPr>
        <p:spPr>
          <a:xfrm>
            <a:off x="7585710" y="6796326"/>
            <a:ext cx="6278761" cy="528399"/>
          </a:xfrm>
          <a:prstGeom prst="rect">
            <a:avLst/>
          </a:prstGeom>
          <a:noFill/>
          <a:ln/>
        </p:spPr>
        <p:txBody>
          <a:bodyPr wrap="square" lIns="0" tIns="0" rIns="0" bIns="0" rtlCol="0" anchor="t"/>
          <a:lstStyle/>
          <a:p>
            <a:pPr marL="0" indent="0" algn="l">
              <a:lnSpc>
                <a:spcPts val="2050"/>
              </a:lnSpc>
              <a:buNone/>
            </a:pPr>
            <a:r>
              <a:rPr lang="en-US" sz="1300" dirty="0">
                <a:solidFill>
                  <a:srgbClr val="E0E4E6"/>
                </a:solidFill>
                <a:latin typeface="Barlow" pitchFamily="34" charset="0"/>
                <a:ea typeface="Barlow" pitchFamily="34" charset="-122"/>
                <a:cs typeface="Barlow" pitchFamily="34" charset="-120"/>
              </a:rPr>
              <a:t>An overarching ethical framework guides all data usage, prioritizing patient well-being and ensuring data is leveraged solely for beneficial research and clinical improvement.</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92110" y="543878"/>
            <a:ext cx="8017312" cy="549235"/>
          </a:xfrm>
          <a:prstGeom prst="rect">
            <a:avLst/>
          </a:prstGeom>
          <a:noFill/>
          <a:ln/>
        </p:spPr>
        <p:txBody>
          <a:bodyPr wrap="non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Ethical Considerations in Data Analysis</a:t>
            </a:r>
            <a:endParaRPr lang="en-US" sz="3450" dirty="0"/>
          </a:p>
        </p:txBody>
      </p:sp>
      <p:sp>
        <p:nvSpPr>
          <p:cNvPr id="3" name="Text 1"/>
          <p:cNvSpPr/>
          <p:nvPr/>
        </p:nvSpPr>
        <p:spPr>
          <a:xfrm>
            <a:off x="692110" y="1488638"/>
            <a:ext cx="13246179" cy="632698"/>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Analyzing sensitive patient data demands an unwavering commitment to ethical principles. Our framework ensures that every step, from data collection to insight dissemination, upholds the highest standards of responsibility and trust.</a:t>
            </a:r>
            <a:endParaRPr lang="en-US" sz="1550" dirty="0"/>
          </a:p>
        </p:txBody>
      </p:sp>
      <p:sp>
        <p:nvSpPr>
          <p:cNvPr id="4" name="Shape 2"/>
          <p:cNvSpPr/>
          <p:nvPr/>
        </p:nvSpPr>
        <p:spPr>
          <a:xfrm>
            <a:off x="692110" y="2343745"/>
            <a:ext cx="6524149" cy="2574608"/>
          </a:xfrm>
          <a:prstGeom prst="roundRect">
            <a:avLst>
              <a:gd name="adj" fmla="val 11523"/>
            </a:avLst>
          </a:prstGeom>
          <a:solidFill>
            <a:srgbClr val="0A081B"/>
          </a:solidFill>
          <a:ln w="22860">
            <a:solidFill>
              <a:srgbClr val="16FFBB"/>
            </a:solidFill>
            <a:prstDash val="solid"/>
          </a:ln>
        </p:spPr>
      </p:sp>
      <p:sp>
        <p:nvSpPr>
          <p:cNvPr id="5" name="Shape 3"/>
          <p:cNvSpPr/>
          <p:nvPr/>
        </p:nvSpPr>
        <p:spPr>
          <a:xfrm>
            <a:off x="912733" y="2564368"/>
            <a:ext cx="593288" cy="593288"/>
          </a:xfrm>
          <a:prstGeom prst="roundRect">
            <a:avLst>
              <a:gd name="adj" fmla="val 15410872"/>
            </a:avLst>
          </a:prstGeom>
          <a:solidFill>
            <a:srgbClr val="16FFBB"/>
          </a:solidFill>
          <a:ln/>
        </p:spPr>
      </p:sp>
      <p:pic>
        <p:nvPicPr>
          <p:cNvPr id="6" name="Image 0" descr="preencoded.png"/>
          <p:cNvPicPr>
            <a:picLocks noChangeAspect="1"/>
          </p:cNvPicPr>
          <p:nvPr/>
        </p:nvPicPr>
        <p:blipFill>
          <a:blip r:embed="rId3"/>
          <a:stretch>
            <a:fillRect/>
          </a:stretch>
        </p:blipFill>
        <p:spPr>
          <a:xfrm>
            <a:off x="1075849" y="2694146"/>
            <a:ext cx="266938" cy="333732"/>
          </a:xfrm>
          <a:prstGeom prst="rect">
            <a:avLst/>
          </a:prstGeom>
        </p:spPr>
      </p:pic>
      <p:sp>
        <p:nvSpPr>
          <p:cNvPr id="7" name="Text 4"/>
          <p:cNvSpPr/>
          <p:nvPr/>
        </p:nvSpPr>
        <p:spPr>
          <a:xfrm>
            <a:off x="912733" y="3355419"/>
            <a:ext cx="3166110" cy="274677"/>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Informed Consent &amp; Autonomy</a:t>
            </a:r>
            <a:endParaRPr lang="en-US" sz="1700" dirty="0"/>
          </a:p>
        </p:txBody>
      </p:sp>
      <p:sp>
        <p:nvSpPr>
          <p:cNvPr id="8" name="Text 5"/>
          <p:cNvSpPr/>
          <p:nvPr/>
        </p:nvSpPr>
        <p:spPr>
          <a:xfrm>
            <a:off x="912733" y="3748683"/>
            <a:ext cx="6082903" cy="949047"/>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Ensuring patients fully understand how their data will be used and providing clear, actionable consent mechanisms is paramount to respecting individual rights.</a:t>
            </a:r>
            <a:endParaRPr lang="en-US" sz="1550" dirty="0"/>
          </a:p>
        </p:txBody>
      </p:sp>
      <p:sp>
        <p:nvSpPr>
          <p:cNvPr id="9" name="Shape 6"/>
          <p:cNvSpPr/>
          <p:nvPr/>
        </p:nvSpPr>
        <p:spPr>
          <a:xfrm>
            <a:off x="7414022" y="2343745"/>
            <a:ext cx="6524268" cy="2574608"/>
          </a:xfrm>
          <a:prstGeom prst="roundRect">
            <a:avLst>
              <a:gd name="adj" fmla="val 11523"/>
            </a:avLst>
          </a:prstGeom>
          <a:solidFill>
            <a:srgbClr val="0A081B"/>
          </a:solidFill>
          <a:ln w="22860">
            <a:solidFill>
              <a:srgbClr val="29DDDA"/>
            </a:solidFill>
            <a:prstDash val="solid"/>
          </a:ln>
        </p:spPr>
      </p:sp>
      <p:sp>
        <p:nvSpPr>
          <p:cNvPr id="10" name="Shape 7"/>
          <p:cNvSpPr/>
          <p:nvPr/>
        </p:nvSpPr>
        <p:spPr>
          <a:xfrm>
            <a:off x="7634645" y="2564368"/>
            <a:ext cx="593288" cy="593288"/>
          </a:xfrm>
          <a:prstGeom prst="roundRect">
            <a:avLst>
              <a:gd name="adj" fmla="val 15410872"/>
            </a:avLst>
          </a:prstGeom>
          <a:solidFill>
            <a:srgbClr val="29DDDA"/>
          </a:solidFill>
          <a:ln/>
        </p:spPr>
      </p:sp>
      <p:pic>
        <p:nvPicPr>
          <p:cNvPr id="11" name="Image 1" descr="preencoded.png"/>
          <p:cNvPicPr>
            <a:picLocks noChangeAspect="1"/>
          </p:cNvPicPr>
          <p:nvPr/>
        </p:nvPicPr>
        <p:blipFill>
          <a:blip r:embed="rId4"/>
          <a:stretch>
            <a:fillRect/>
          </a:stretch>
        </p:blipFill>
        <p:spPr>
          <a:xfrm>
            <a:off x="7797760" y="2694146"/>
            <a:ext cx="266938" cy="333732"/>
          </a:xfrm>
          <a:prstGeom prst="rect">
            <a:avLst/>
          </a:prstGeom>
        </p:spPr>
      </p:pic>
      <p:sp>
        <p:nvSpPr>
          <p:cNvPr id="12" name="Text 8"/>
          <p:cNvSpPr/>
          <p:nvPr/>
        </p:nvSpPr>
        <p:spPr>
          <a:xfrm>
            <a:off x="7634645" y="3355419"/>
            <a:ext cx="3039547" cy="274677"/>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Algorithmic Fairness &amp; Equity</a:t>
            </a:r>
            <a:endParaRPr lang="en-US" sz="1700" dirty="0"/>
          </a:p>
        </p:txBody>
      </p:sp>
      <p:sp>
        <p:nvSpPr>
          <p:cNvPr id="13" name="Text 9"/>
          <p:cNvSpPr/>
          <p:nvPr/>
        </p:nvSpPr>
        <p:spPr>
          <a:xfrm>
            <a:off x="7634645" y="3748683"/>
            <a:ext cx="6083022" cy="949047"/>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Proactively identifying and mitigating potential biases in data and algorithms to prevent discriminatory outcomes and ensure equitable benefits across all patient groups.</a:t>
            </a:r>
            <a:endParaRPr lang="en-US" sz="1550" dirty="0"/>
          </a:p>
        </p:txBody>
      </p:sp>
      <p:sp>
        <p:nvSpPr>
          <p:cNvPr id="14" name="Shape 10"/>
          <p:cNvSpPr/>
          <p:nvPr/>
        </p:nvSpPr>
        <p:spPr>
          <a:xfrm>
            <a:off x="692110" y="5116116"/>
            <a:ext cx="6524149" cy="2574608"/>
          </a:xfrm>
          <a:prstGeom prst="roundRect">
            <a:avLst>
              <a:gd name="adj" fmla="val 11523"/>
            </a:avLst>
          </a:prstGeom>
          <a:solidFill>
            <a:srgbClr val="0A081B"/>
          </a:solidFill>
          <a:ln w="22860">
            <a:solidFill>
              <a:srgbClr val="37A7E7"/>
            </a:solidFill>
            <a:prstDash val="solid"/>
          </a:ln>
        </p:spPr>
      </p:sp>
      <p:sp>
        <p:nvSpPr>
          <p:cNvPr id="15" name="Shape 11"/>
          <p:cNvSpPr/>
          <p:nvPr/>
        </p:nvSpPr>
        <p:spPr>
          <a:xfrm>
            <a:off x="912733" y="5336738"/>
            <a:ext cx="593288" cy="593288"/>
          </a:xfrm>
          <a:prstGeom prst="roundRect">
            <a:avLst>
              <a:gd name="adj" fmla="val 15410872"/>
            </a:avLst>
          </a:prstGeom>
          <a:solidFill>
            <a:srgbClr val="37A7E7"/>
          </a:solidFill>
          <a:ln/>
        </p:spPr>
      </p:sp>
      <p:pic>
        <p:nvPicPr>
          <p:cNvPr id="16" name="Image 2" descr="preencoded.png"/>
          <p:cNvPicPr>
            <a:picLocks noChangeAspect="1"/>
          </p:cNvPicPr>
          <p:nvPr/>
        </p:nvPicPr>
        <p:blipFill>
          <a:blip r:embed="rId5"/>
          <a:stretch>
            <a:fillRect/>
          </a:stretch>
        </p:blipFill>
        <p:spPr>
          <a:xfrm>
            <a:off x="1075849" y="5466517"/>
            <a:ext cx="266938" cy="333732"/>
          </a:xfrm>
          <a:prstGeom prst="rect">
            <a:avLst/>
          </a:prstGeom>
        </p:spPr>
      </p:pic>
      <p:sp>
        <p:nvSpPr>
          <p:cNvPr id="17" name="Text 12"/>
          <p:cNvSpPr/>
          <p:nvPr/>
        </p:nvSpPr>
        <p:spPr>
          <a:xfrm>
            <a:off x="912733" y="6127790"/>
            <a:ext cx="3484959" cy="274677"/>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Beneficial Use &amp; Non-Maleficence</a:t>
            </a:r>
            <a:endParaRPr lang="en-US" sz="1700" dirty="0"/>
          </a:p>
        </p:txBody>
      </p:sp>
      <p:sp>
        <p:nvSpPr>
          <p:cNvPr id="18" name="Text 13"/>
          <p:cNvSpPr/>
          <p:nvPr/>
        </p:nvSpPr>
        <p:spPr>
          <a:xfrm>
            <a:off x="912733" y="6521053"/>
            <a:ext cx="6082903" cy="949047"/>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Committing to using data analysis solely for the advancement of patient health and well-being, while rigorously avoiding any potential for harm or misuse.</a:t>
            </a:r>
            <a:endParaRPr lang="en-US" sz="1550" dirty="0"/>
          </a:p>
        </p:txBody>
      </p:sp>
      <p:sp>
        <p:nvSpPr>
          <p:cNvPr id="19" name="Shape 14"/>
          <p:cNvSpPr/>
          <p:nvPr/>
        </p:nvSpPr>
        <p:spPr>
          <a:xfrm>
            <a:off x="7414022" y="5116116"/>
            <a:ext cx="6524268" cy="2574608"/>
          </a:xfrm>
          <a:prstGeom prst="roundRect">
            <a:avLst>
              <a:gd name="adj" fmla="val 11523"/>
            </a:avLst>
          </a:prstGeom>
          <a:solidFill>
            <a:srgbClr val="0A081B"/>
          </a:solidFill>
          <a:ln w="22860">
            <a:solidFill>
              <a:srgbClr val="091231"/>
            </a:solidFill>
            <a:prstDash val="solid"/>
          </a:ln>
        </p:spPr>
      </p:sp>
      <p:sp>
        <p:nvSpPr>
          <p:cNvPr id="20" name="Shape 15"/>
          <p:cNvSpPr/>
          <p:nvPr/>
        </p:nvSpPr>
        <p:spPr>
          <a:xfrm>
            <a:off x="7634645" y="5336738"/>
            <a:ext cx="593288" cy="593288"/>
          </a:xfrm>
          <a:prstGeom prst="roundRect">
            <a:avLst>
              <a:gd name="adj" fmla="val 15410872"/>
            </a:avLst>
          </a:prstGeom>
          <a:solidFill>
            <a:srgbClr val="091231"/>
          </a:solidFill>
          <a:ln/>
        </p:spPr>
      </p:sp>
      <p:pic>
        <p:nvPicPr>
          <p:cNvPr id="21" name="Image 3" descr="preencoded.png"/>
          <p:cNvPicPr>
            <a:picLocks noChangeAspect="1"/>
          </p:cNvPicPr>
          <p:nvPr/>
        </p:nvPicPr>
        <p:blipFill>
          <a:blip r:embed="rId6"/>
          <a:stretch>
            <a:fillRect/>
          </a:stretch>
        </p:blipFill>
        <p:spPr>
          <a:xfrm>
            <a:off x="7797760" y="5466517"/>
            <a:ext cx="266938" cy="333732"/>
          </a:xfrm>
          <a:prstGeom prst="rect">
            <a:avLst/>
          </a:prstGeom>
        </p:spPr>
      </p:pic>
      <p:sp>
        <p:nvSpPr>
          <p:cNvPr id="22" name="Text 16"/>
          <p:cNvSpPr/>
          <p:nvPr/>
        </p:nvSpPr>
        <p:spPr>
          <a:xfrm>
            <a:off x="7634645" y="6127790"/>
            <a:ext cx="3197304" cy="274677"/>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Transparency &amp; Accountability</a:t>
            </a:r>
            <a:endParaRPr lang="en-US" sz="1700" dirty="0"/>
          </a:p>
        </p:txBody>
      </p:sp>
      <p:sp>
        <p:nvSpPr>
          <p:cNvPr id="23" name="Text 17"/>
          <p:cNvSpPr/>
          <p:nvPr/>
        </p:nvSpPr>
        <p:spPr>
          <a:xfrm>
            <a:off x="7634645" y="6521053"/>
            <a:ext cx="6083022" cy="949047"/>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Maintaining clear, auditable processes for data handling, analysis, and decision-making, ensuring that all stakeholders can understand and trust our methods.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164431"/>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Agenda</a:t>
            </a:r>
            <a:endParaRPr lang="en-US" sz="4300" dirty="0"/>
          </a:p>
        </p:txBody>
      </p:sp>
      <p:sp>
        <p:nvSpPr>
          <p:cNvPr id="3" name="Text 1"/>
          <p:cNvSpPr/>
          <p:nvPr/>
        </p:nvSpPr>
        <p:spPr>
          <a:xfrm>
            <a:off x="864037" y="2343983"/>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Spline Sans Light" pitchFamily="34" charset="0"/>
                <a:ea typeface="Spline Sans Light" pitchFamily="34" charset="-122"/>
                <a:cs typeface="Spline Sans Light" pitchFamily="34" charset="-120"/>
              </a:rPr>
              <a:t>01</a:t>
            </a:r>
            <a:endParaRPr lang="en-US" sz="1900" dirty="0"/>
          </a:p>
        </p:txBody>
      </p:sp>
      <p:sp>
        <p:nvSpPr>
          <p:cNvPr id="4" name="Shape 2"/>
          <p:cNvSpPr/>
          <p:nvPr/>
        </p:nvSpPr>
        <p:spPr>
          <a:xfrm>
            <a:off x="864037" y="2733080"/>
            <a:ext cx="4136231" cy="30480"/>
          </a:xfrm>
          <a:prstGeom prst="rect">
            <a:avLst/>
          </a:prstGeom>
          <a:solidFill>
            <a:srgbClr val="16FFBB"/>
          </a:solidFill>
          <a:ln/>
        </p:spPr>
      </p:sp>
      <p:sp>
        <p:nvSpPr>
          <p:cNvPr id="5" name="Text 3"/>
          <p:cNvSpPr/>
          <p:nvPr/>
        </p:nvSpPr>
        <p:spPr>
          <a:xfrm>
            <a:off x="864037" y="2917388"/>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Dataset Overview</a:t>
            </a:r>
            <a:endParaRPr lang="en-US" sz="2150" dirty="0"/>
          </a:p>
        </p:txBody>
      </p:sp>
      <p:sp>
        <p:nvSpPr>
          <p:cNvPr id="6" name="Text 4"/>
          <p:cNvSpPr/>
          <p:nvPr/>
        </p:nvSpPr>
        <p:spPr>
          <a:xfrm>
            <a:off x="864037" y="3408402"/>
            <a:ext cx="4136231"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Understanding our cancer patient database structure and key variables</a:t>
            </a:r>
            <a:endParaRPr lang="en-US" sz="1900" dirty="0"/>
          </a:p>
        </p:txBody>
      </p:sp>
      <p:sp>
        <p:nvSpPr>
          <p:cNvPr id="7" name="Text 5"/>
          <p:cNvSpPr/>
          <p:nvPr/>
        </p:nvSpPr>
        <p:spPr>
          <a:xfrm>
            <a:off x="5247084" y="2343983"/>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Spline Sans Light" pitchFamily="34" charset="0"/>
                <a:ea typeface="Spline Sans Light" pitchFamily="34" charset="-122"/>
                <a:cs typeface="Spline Sans Light" pitchFamily="34" charset="-120"/>
              </a:rPr>
              <a:t>02</a:t>
            </a:r>
            <a:endParaRPr lang="en-US" sz="1900" dirty="0"/>
          </a:p>
        </p:txBody>
      </p:sp>
      <p:sp>
        <p:nvSpPr>
          <p:cNvPr id="8" name="Shape 6"/>
          <p:cNvSpPr/>
          <p:nvPr/>
        </p:nvSpPr>
        <p:spPr>
          <a:xfrm>
            <a:off x="5247084" y="2733080"/>
            <a:ext cx="4136231" cy="30480"/>
          </a:xfrm>
          <a:prstGeom prst="rect">
            <a:avLst/>
          </a:prstGeom>
          <a:solidFill>
            <a:srgbClr val="29DDDA"/>
          </a:solidFill>
          <a:ln/>
        </p:spPr>
      </p:sp>
      <p:sp>
        <p:nvSpPr>
          <p:cNvPr id="9" name="Text 7"/>
          <p:cNvSpPr/>
          <p:nvPr/>
        </p:nvSpPr>
        <p:spPr>
          <a:xfrm>
            <a:off x="5247084" y="2917388"/>
            <a:ext cx="2749034"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SQL Data Preparation</a:t>
            </a:r>
            <a:endParaRPr lang="en-US" sz="2150" dirty="0"/>
          </a:p>
        </p:txBody>
      </p:sp>
      <p:sp>
        <p:nvSpPr>
          <p:cNvPr id="10" name="Text 8"/>
          <p:cNvSpPr/>
          <p:nvPr/>
        </p:nvSpPr>
        <p:spPr>
          <a:xfrm>
            <a:off x="5247084" y="3408402"/>
            <a:ext cx="4136231"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Data cleaning and transformation methodology</a:t>
            </a:r>
            <a:endParaRPr lang="en-US" sz="1900" dirty="0"/>
          </a:p>
        </p:txBody>
      </p:sp>
      <p:sp>
        <p:nvSpPr>
          <p:cNvPr id="11" name="Text 9"/>
          <p:cNvSpPr/>
          <p:nvPr/>
        </p:nvSpPr>
        <p:spPr>
          <a:xfrm>
            <a:off x="9630132" y="2343983"/>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Spline Sans Light" pitchFamily="34" charset="0"/>
                <a:ea typeface="Spline Sans Light" pitchFamily="34" charset="-122"/>
                <a:cs typeface="Spline Sans Light" pitchFamily="34" charset="-120"/>
              </a:rPr>
              <a:t>03</a:t>
            </a:r>
            <a:endParaRPr lang="en-US" sz="1900" dirty="0"/>
          </a:p>
        </p:txBody>
      </p:sp>
      <p:sp>
        <p:nvSpPr>
          <p:cNvPr id="12" name="Shape 10"/>
          <p:cNvSpPr/>
          <p:nvPr/>
        </p:nvSpPr>
        <p:spPr>
          <a:xfrm>
            <a:off x="9630132" y="2733080"/>
            <a:ext cx="4136231" cy="30480"/>
          </a:xfrm>
          <a:prstGeom prst="rect">
            <a:avLst/>
          </a:prstGeom>
          <a:solidFill>
            <a:srgbClr val="37A7E7"/>
          </a:solidFill>
          <a:ln/>
        </p:spPr>
      </p:sp>
      <p:sp>
        <p:nvSpPr>
          <p:cNvPr id="13" name="Text 11"/>
          <p:cNvSpPr/>
          <p:nvPr/>
        </p:nvSpPr>
        <p:spPr>
          <a:xfrm>
            <a:off x="9630132" y="2917388"/>
            <a:ext cx="3585805"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Key Performance Indicators</a:t>
            </a:r>
            <a:endParaRPr lang="en-US" sz="2150" dirty="0"/>
          </a:p>
        </p:txBody>
      </p:sp>
      <p:sp>
        <p:nvSpPr>
          <p:cNvPr id="14" name="Text 12"/>
          <p:cNvSpPr/>
          <p:nvPr/>
        </p:nvSpPr>
        <p:spPr>
          <a:xfrm>
            <a:off x="9630132" y="3408402"/>
            <a:ext cx="4136231"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Critical metrics for measuring treatment efficacy and patient outcomes</a:t>
            </a:r>
            <a:endParaRPr lang="en-US" sz="1900" dirty="0"/>
          </a:p>
        </p:txBody>
      </p:sp>
      <p:sp>
        <p:nvSpPr>
          <p:cNvPr id="15" name="Text 13"/>
          <p:cNvSpPr/>
          <p:nvPr/>
        </p:nvSpPr>
        <p:spPr>
          <a:xfrm>
            <a:off x="864037" y="5025509"/>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Spline Sans Light" pitchFamily="34" charset="0"/>
                <a:ea typeface="Spline Sans Light" pitchFamily="34" charset="-122"/>
                <a:cs typeface="Spline Sans Light" pitchFamily="34" charset="-120"/>
              </a:rPr>
              <a:t>04</a:t>
            </a:r>
            <a:endParaRPr lang="en-US" sz="1900" dirty="0"/>
          </a:p>
        </p:txBody>
      </p:sp>
      <p:sp>
        <p:nvSpPr>
          <p:cNvPr id="16" name="Shape 14"/>
          <p:cNvSpPr/>
          <p:nvPr/>
        </p:nvSpPr>
        <p:spPr>
          <a:xfrm>
            <a:off x="864037" y="5414605"/>
            <a:ext cx="6327696" cy="30480"/>
          </a:xfrm>
          <a:prstGeom prst="rect">
            <a:avLst/>
          </a:prstGeom>
          <a:solidFill>
            <a:srgbClr val="091231"/>
          </a:solidFill>
          <a:ln/>
        </p:spPr>
      </p:sp>
      <p:sp>
        <p:nvSpPr>
          <p:cNvPr id="17" name="Text 15"/>
          <p:cNvSpPr/>
          <p:nvPr/>
        </p:nvSpPr>
        <p:spPr>
          <a:xfrm>
            <a:off x="864037" y="559891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Dashboard Insights</a:t>
            </a:r>
            <a:endParaRPr lang="en-US" sz="2150" dirty="0"/>
          </a:p>
        </p:txBody>
      </p:sp>
      <p:sp>
        <p:nvSpPr>
          <p:cNvPr id="18" name="Text 16"/>
          <p:cNvSpPr/>
          <p:nvPr/>
        </p:nvSpPr>
        <p:spPr>
          <a:xfrm>
            <a:off x="864037" y="6089928"/>
            <a:ext cx="6327696"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Visual analysis of patient demographics, cancer types, and treatment outcomes</a:t>
            </a:r>
            <a:endParaRPr lang="en-US" sz="1900" dirty="0"/>
          </a:p>
        </p:txBody>
      </p:sp>
      <p:sp>
        <p:nvSpPr>
          <p:cNvPr id="19" name="Text 17"/>
          <p:cNvSpPr/>
          <p:nvPr/>
        </p:nvSpPr>
        <p:spPr>
          <a:xfrm>
            <a:off x="7438549" y="5025509"/>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Spline Sans Light" pitchFamily="34" charset="0"/>
                <a:ea typeface="Spline Sans Light" pitchFamily="34" charset="-122"/>
                <a:cs typeface="Spline Sans Light" pitchFamily="34" charset="-120"/>
              </a:rPr>
              <a:t>05</a:t>
            </a:r>
            <a:endParaRPr lang="en-US" sz="1900" dirty="0"/>
          </a:p>
        </p:txBody>
      </p:sp>
      <p:sp>
        <p:nvSpPr>
          <p:cNvPr id="20" name="Shape 18"/>
          <p:cNvSpPr/>
          <p:nvPr/>
        </p:nvSpPr>
        <p:spPr>
          <a:xfrm>
            <a:off x="7438549" y="5414605"/>
            <a:ext cx="6327815" cy="30480"/>
          </a:xfrm>
          <a:prstGeom prst="rect">
            <a:avLst/>
          </a:prstGeom>
          <a:solidFill>
            <a:srgbClr val="16FFBB"/>
          </a:solidFill>
          <a:ln/>
        </p:spPr>
      </p:sp>
      <p:sp>
        <p:nvSpPr>
          <p:cNvPr id="21" name="Text 19"/>
          <p:cNvSpPr/>
          <p:nvPr/>
        </p:nvSpPr>
        <p:spPr>
          <a:xfrm>
            <a:off x="7438549" y="559891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Recommendations</a:t>
            </a:r>
            <a:endParaRPr lang="en-US" sz="2150" dirty="0"/>
          </a:p>
        </p:txBody>
      </p:sp>
      <p:sp>
        <p:nvSpPr>
          <p:cNvPr id="22" name="Text 20"/>
          <p:cNvSpPr/>
          <p:nvPr/>
        </p:nvSpPr>
        <p:spPr>
          <a:xfrm>
            <a:off x="7438549" y="6089928"/>
            <a:ext cx="6327815"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Data-driven suggestions for improving patient care and outcomes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1261" y="441008"/>
            <a:ext cx="3563898" cy="445413"/>
          </a:xfrm>
          <a:prstGeom prst="rect">
            <a:avLst/>
          </a:prstGeom>
          <a:noFill/>
          <a:ln/>
        </p:spPr>
        <p:txBody>
          <a:bodyPr wrap="none" lIns="0" tIns="0" rIns="0" bIns="0" rtlCol="0" anchor="t"/>
          <a:lstStyle/>
          <a:p>
            <a:pPr marL="0" indent="0" algn="l">
              <a:lnSpc>
                <a:spcPts val="3500"/>
              </a:lnSpc>
              <a:buNone/>
            </a:pPr>
            <a:r>
              <a:rPr lang="en-US" sz="2800" b="1" dirty="0">
                <a:solidFill>
                  <a:srgbClr val="F0FCFF"/>
                </a:solidFill>
                <a:latin typeface="Spline Sans Bold" pitchFamily="34" charset="0"/>
                <a:ea typeface="Spline Sans Bold" pitchFamily="34" charset="-122"/>
                <a:cs typeface="Spline Sans Bold" pitchFamily="34" charset="-120"/>
              </a:rPr>
              <a:t>Dataset Overview</a:t>
            </a:r>
            <a:endParaRPr lang="en-US" sz="2800" dirty="0"/>
          </a:p>
        </p:txBody>
      </p:sp>
      <p:sp>
        <p:nvSpPr>
          <p:cNvPr id="3" name="Text 1"/>
          <p:cNvSpPr/>
          <p:nvPr/>
        </p:nvSpPr>
        <p:spPr>
          <a:xfrm>
            <a:off x="561261" y="1271230"/>
            <a:ext cx="6556891" cy="513159"/>
          </a:xfrm>
          <a:prstGeom prst="rect">
            <a:avLst/>
          </a:prstGeom>
          <a:noFill/>
          <a:ln/>
        </p:spPr>
        <p:txBody>
          <a:bodyPr wrap="square" lIns="0" tIns="0" rIns="0" bIns="0" rtlCol="0" anchor="t"/>
          <a:lstStyle/>
          <a:p>
            <a:pPr marL="0" indent="0" algn="l">
              <a:lnSpc>
                <a:spcPts val="2000"/>
              </a:lnSpc>
              <a:buNone/>
            </a:pPr>
            <a:r>
              <a:rPr lang="en-US" sz="1250" dirty="0">
                <a:solidFill>
                  <a:srgbClr val="E0E4E6"/>
                </a:solidFill>
                <a:latin typeface="Barlow" pitchFamily="34" charset="0"/>
                <a:ea typeface="Barlow" pitchFamily="34" charset="-122"/>
                <a:cs typeface="Barlow" pitchFamily="34" charset="-120"/>
              </a:rPr>
              <a:t>Our analysis is based on a comprehensive cancer patient database, encompassing a variety of crucial data points:</a:t>
            </a:r>
            <a:endParaRPr lang="en-US" sz="1250" dirty="0"/>
          </a:p>
        </p:txBody>
      </p:sp>
      <p:sp>
        <p:nvSpPr>
          <p:cNvPr id="4" name="Shape 2"/>
          <p:cNvSpPr/>
          <p:nvPr/>
        </p:nvSpPr>
        <p:spPr>
          <a:xfrm>
            <a:off x="561261" y="1964769"/>
            <a:ext cx="6556891" cy="1006197"/>
          </a:xfrm>
          <a:prstGeom prst="roundRect">
            <a:avLst>
              <a:gd name="adj" fmla="val 23909"/>
            </a:avLst>
          </a:prstGeom>
          <a:solidFill>
            <a:srgbClr val="0A081B">
              <a:alpha val="75000"/>
            </a:srgbClr>
          </a:solidFill>
          <a:ln w="22860">
            <a:solidFill>
              <a:srgbClr val="16FFBB"/>
            </a:solidFill>
            <a:prstDash val="solid"/>
          </a:ln>
        </p:spPr>
      </p:sp>
      <p:sp>
        <p:nvSpPr>
          <p:cNvPr id="5" name="Shape 3"/>
          <p:cNvSpPr/>
          <p:nvPr/>
        </p:nvSpPr>
        <p:spPr>
          <a:xfrm>
            <a:off x="561261" y="1964769"/>
            <a:ext cx="91440" cy="1006197"/>
          </a:xfrm>
          <a:prstGeom prst="roundRect">
            <a:avLst>
              <a:gd name="adj" fmla="val 263091"/>
            </a:avLst>
          </a:prstGeom>
          <a:solidFill>
            <a:srgbClr val="16FFBB"/>
          </a:solidFill>
          <a:ln/>
        </p:spPr>
      </p:sp>
      <p:sp>
        <p:nvSpPr>
          <p:cNvPr id="6" name="Text 4"/>
          <p:cNvSpPr/>
          <p:nvPr/>
        </p:nvSpPr>
        <p:spPr>
          <a:xfrm>
            <a:off x="835938" y="2148007"/>
            <a:ext cx="1867257" cy="222766"/>
          </a:xfrm>
          <a:prstGeom prst="rect">
            <a:avLst/>
          </a:prstGeom>
          <a:noFill/>
          <a:ln/>
        </p:spPr>
        <p:txBody>
          <a:bodyPr wrap="none" lIns="0" tIns="0" rIns="0" bIns="0" rtlCol="0" anchor="t"/>
          <a:lstStyle/>
          <a:p>
            <a:pPr marL="0" indent="0" algn="l">
              <a:lnSpc>
                <a:spcPts val="1750"/>
              </a:lnSpc>
              <a:buNone/>
            </a:pPr>
            <a:r>
              <a:rPr lang="en-US" sz="1400" b="1" dirty="0">
                <a:solidFill>
                  <a:srgbClr val="E0E4E6"/>
                </a:solidFill>
                <a:latin typeface="Spline Sans Bold" pitchFamily="34" charset="0"/>
                <a:ea typeface="Spline Sans Bold" pitchFamily="34" charset="-122"/>
                <a:cs typeface="Spline Sans Bold" pitchFamily="34" charset="-120"/>
              </a:rPr>
              <a:t>Patient Demographics</a:t>
            </a:r>
            <a:endParaRPr lang="en-US" sz="1400" dirty="0"/>
          </a:p>
        </p:txBody>
      </p:sp>
      <p:sp>
        <p:nvSpPr>
          <p:cNvPr id="7" name="Text 5"/>
          <p:cNvSpPr/>
          <p:nvPr/>
        </p:nvSpPr>
        <p:spPr>
          <a:xfrm>
            <a:off x="835938" y="2531150"/>
            <a:ext cx="6098977" cy="256580"/>
          </a:xfrm>
          <a:prstGeom prst="rect">
            <a:avLst/>
          </a:prstGeom>
          <a:noFill/>
          <a:ln/>
        </p:spPr>
        <p:txBody>
          <a:bodyPr wrap="none" lIns="0" tIns="0" rIns="0" bIns="0" rtlCol="0" anchor="t"/>
          <a:lstStyle/>
          <a:p>
            <a:pPr marL="0" indent="0" algn="l">
              <a:lnSpc>
                <a:spcPts val="2000"/>
              </a:lnSpc>
              <a:buNone/>
            </a:pPr>
            <a:r>
              <a:rPr lang="en-US" sz="1250" dirty="0">
                <a:solidFill>
                  <a:srgbClr val="E0E4E6"/>
                </a:solidFill>
                <a:latin typeface="Barlow" pitchFamily="34" charset="0"/>
                <a:ea typeface="Barlow" pitchFamily="34" charset="-122"/>
                <a:cs typeface="Barlow" pitchFamily="34" charset="-120"/>
              </a:rPr>
              <a:t>Age, gender, and ethnicity to understand population trends.</a:t>
            </a:r>
            <a:endParaRPr lang="en-US" sz="1250" dirty="0"/>
          </a:p>
        </p:txBody>
      </p:sp>
      <p:sp>
        <p:nvSpPr>
          <p:cNvPr id="8" name="Shape 6"/>
          <p:cNvSpPr/>
          <p:nvPr/>
        </p:nvSpPr>
        <p:spPr>
          <a:xfrm>
            <a:off x="561261" y="3131344"/>
            <a:ext cx="6556891" cy="1006197"/>
          </a:xfrm>
          <a:prstGeom prst="roundRect">
            <a:avLst>
              <a:gd name="adj" fmla="val 23909"/>
            </a:avLst>
          </a:prstGeom>
          <a:solidFill>
            <a:srgbClr val="0A081B">
              <a:alpha val="75000"/>
            </a:srgbClr>
          </a:solidFill>
          <a:ln w="22860">
            <a:solidFill>
              <a:srgbClr val="29DDDA"/>
            </a:solidFill>
            <a:prstDash val="solid"/>
          </a:ln>
        </p:spPr>
      </p:sp>
      <p:sp>
        <p:nvSpPr>
          <p:cNvPr id="9" name="Shape 7"/>
          <p:cNvSpPr/>
          <p:nvPr/>
        </p:nvSpPr>
        <p:spPr>
          <a:xfrm>
            <a:off x="561261" y="3131344"/>
            <a:ext cx="91440" cy="1006197"/>
          </a:xfrm>
          <a:prstGeom prst="roundRect">
            <a:avLst>
              <a:gd name="adj" fmla="val 263091"/>
            </a:avLst>
          </a:prstGeom>
          <a:solidFill>
            <a:srgbClr val="29DDDA"/>
          </a:solidFill>
          <a:ln/>
        </p:spPr>
      </p:sp>
      <p:sp>
        <p:nvSpPr>
          <p:cNvPr id="10" name="Text 8"/>
          <p:cNvSpPr/>
          <p:nvPr/>
        </p:nvSpPr>
        <p:spPr>
          <a:xfrm>
            <a:off x="835938" y="3314581"/>
            <a:ext cx="1781889" cy="222766"/>
          </a:xfrm>
          <a:prstGeom prst="rect">
            <a:avLst/>
          </a:prstGeom>
          <a:noFill/>
          <a:ln/>
        </p:spPr>
        <p:txBody>
          <a:bodyPr wrap="none" lIns="0" tIns="0" rIns="0" bIns="0" rtlCol="0" anchor="t"/>
          <a:lstStyle/>
          <a:p>
            <a:pPr marL="0" indent="0" algn="l">
              <a:lnSpc>
                <a:spcPts val="1750"/>
              </a:lnSpc>
              <a:buNone/>
            </a:pPr>
            <a:r>
              <a:rPr lang="en-US" sz="1400" b="1" dirty="0">
                <a:solidFill>
                  <a:srgbClr val="E0E4E6"/>
                </a:solidFill>
                <a:latin typeface="Spline Sans Bold" pitchFamily="34" charset="0"/>
                <a:ea typeface="Spline Sans Bold" pitchFamily="34" charset="-122"/>
                <a:cs typeface="Spline Sans Bold" pitchFamily="34" charset="-120"/>
              </a:rPr>
              <a:t>Diagnosis Details</a:t>
            </a:r>
            <a:endParaRPr lang="en-US" sz="1400" dirty="0"/>
          </a:p>
        </p:txBody>
      </p:sp>
      <p:sp>
        <p:nvSpPr>
          <p:cNvPr id="11" name="Text 9"/>
          <p:cNvSpPr/>
          <p:nvPr/>
        </p:nvSpPr>
        <p:spPr>
          <a:xfrm>
            <a:off x="835938" y="3697724"/>
            <a:ext cx="6098977" cy="256580"/>
          </a:xfrm>
          <a:prstGeom prst="rect">
            <a:avLst/>
          </a:prstGeom>
          <a:noFill/>
          <a:ln/>
        </p:spPr>
        <p:txBody>
          <a:bodyPr wrap="none" lIns="0" tIns="0" rIns="0" bIns="0" rtlCol="0" anchor="t"/>
          <a:lstStyle/>
          <a:p>
            <a:pPr marL="0" indent="0" algn="l">
              <a:lnSpc>
                <a:spcPts val="2000"/>
              </a:lnSpc>
              <a:buNone/>
            </a:pPr>
            <a:r>
              <a:rPr lang="en-US" sz="1250" dirty="0">
                <a:solidFill>
                  <a:srgbClr val="E0E4E6"/>
                </a:solidFill>
                <a:latin typeface="Barlow" pitchFamily="34" charset="0"/>
                <a:ea typeface="Barlow" pitchFamily="34" charset="-122"/>
                <a:cs typeface="Barlow" pitchFamily="34" charset="-120"/>
              </a:rPr>
              <a:t>Cancer type, stage, and initial diagnosis date.</a:t>
            </a:r>
            <a:endParaRPr lang="en-US" sz="1250" dirty="0"/>
          </a:p>
        </p:txBody>
      </p:sp>
      <p:sp>
        <p:nvSpPr>
          <p:cNvPr id="12" name="Shape 10"/>
          <p:cNvSpPr/>
          <p:nvPr/>
        </p:nvSpPr>
        <p:spPr>
          <a:xfrm>
            <a:off x="561261" y="4297918"/>
            <a:ext cx="6556891" cy="1006197"/>
          </a:xfrm>
          <a:prstGeom prst="roundRect">
            <a:avLst>
              <a:gd name="adj" fmla="val 23909"/>
            </a:avLst>
          </a:prstGeom>
          <a:solidFill>
            <a:srgbClr val="0A081B">
              <a:alpha val="75000"/>
            </a:srgbClr>
          </a:solidFill>
          <a:ln w="22860">
            <a:solidFill>
              <a:srgbClr val="37A7E7"/>
            </a:solidFill>
            <a:prstDash val="solid"/>
          </a:ln>
        </p:spPr>
      </p:sp>
      <p:sp>
        <p:nvSpPr>
          <p:cNvPr id="13" name="Shape 11"/>
          <p:cNvSpPr/>
          <p:nvPr/>
        </p:nvSpPr>
        <p:spPr>
          <a:xfrm>
            <a:off x="561261" y="4297918"/>
            <a:ext cx="91440" cy="1006197"/>
          </a:xfrm>
          <a:prstGeom prst="roundRect">
            <a:avLst>
              <a:gd name="adj" fmla="val 263091"/>
            </a:avLst>
          </a:prstGeom>
          <a:solidFill>
            <a:srgbClr val="37A7E7"/>
          </a:solidFill>
          <a:ln/>
        </p:spPr>
      </p:sp>
      <p:sp>
        <p:nvSpPr>
          <p:cNvPr id="14" name="Text 12"/>
          <p:cNvSpPr/>
          <p:nvPr/>
        </p:nvSpPr>
        <p:spPr>
          <a:xfrm>
            <a:off x="835938" y="4481155"/>
            <a:ext cx="1781889" cy="222766"/>
          </a:xfrm>
          <a:prstGeom prst="rect">
            <a:avLst/>
          </a:prstGeom>
          <a:noFill/>
          <a:ln/>
        </p:spPr>
        <p:txBody>
          <a:bodyPr wrap="none" lIns="0" tIns="0" rIns="0" bIns="0" rtlCol="0" anchor="t"/>
          <a:lstStyle/>
          <a:p>
            <a:pPr marL="0" indent="0" algn="l">
              <a:lnSpc>
                <a:spcPts val="1750"/>
              </a:lnSpc>
              <a:buNone/>
            </a:pPr>
            <a:r>
              <a:rPr lang="en-US" sz="1400" b="1" dirty="0">
                <a:solidFill>
                  <a:srgbClr val="E0E4E6"/>
                </a:solidFill>
                <a:latin typeface="Spline Sans Bold" pitchFamily="34" charset="0"/>
                <a:ea typeface="Spline Sans Bold" pitchFamily="34" charset="-122"/>
                <a:cs typeface="Spline Sans Bold" pitchFamily="34" charset="-120"/>
              </a:rPr>
              <a:t>Treatment Protocols</a:t>
            </a:r>
            <a:endParaRPr lang="en-US" sz="1400" dirty="0"/>
          </a:p>
        </p:txBody>
      </p:sp>
      <p:sp>
        <p:nvSpPr>
          <p:cNvPr id="15" name="Text 13"/>
          <p:cNvSpPr/>
          <p:nvPr/>
        </p:nvSpPr>
        <p:spPr>
          <a:xfrm>
            <a:off x="835938" y="4864298"/>
            <a:ext cx="6098977" cy="256580"/>
          </a:xfrm>
          <a:prstGeom prst="rect">
            <a:avLst/>
          </a:prstGeom>
          <a:noFill/>
          <a:ln/>
        </p:spPr>
        <p:txBody>
          <a:bodyPr wrap="none" lIns="0" tIns="0" rIns="0" bIns="0" rtlCol="0" anchor="t"/>
          <a:lstStyle/>
          <a:p>
            <a:pPr marL="0" indent="0" algn="l">
              <a:lnSpc>
                <a:spcPts val="2000"/>
              </a:lnSpc>
              <a:buNone/>
            </a:pPr>
            <a:r>
              <a:rPr lang="en-US" sz="1250" dirty="0">
                <a:solidFill>
                  <a:srgbClr val="E0E4E6"/>
                </a:solidFill>
                <a:latin typeface="Barlow" pitchFamily="34" charset="0"/>
                <a:ea typeface="Barlow" pitchFamily="34" charset="-122"/>
                <a:cs typeface="Barlow" pitchFamily="34" charset="-120"/>
              </a:rPr>
              <a:t>Information on administered treatments and medications.</a:t>
            </a:r>
            <a:endParaRPr lang="en-US" sz="1250" dirty="0"/>
          </a:p>
        </p:txBody>
      </p:sp>
      <p:sp>
        <p:nvSpPr>
          <p:cNvPr id="16" name="Shape 14"/>
          <p:cNvSpPr/>
          <p:nvPr/>
        </p:nvSpPr>
        <p:spPr>
          <a:xfrm>
            <a:off x="561261" y="5464493"/>
            <a:ext cx="6556891" cy="1006197"/>
          </a:xfrm>
          <a:prstGeom prst="roundRect">
            <a:avLst>
              <a:gd name="adj" fmla="val 23909"/>
            </a:avLst>
          </a:prstGeom>
          <a:solidFill>
            <a:srgbClr val="0A081B">
              <a:alpha val="75000"/>
            </a:srgbClr>
          </a:solidFill>
          <a:ln w="22860">
            <a:solidFill>
              <a:srgbClr val="091231"/>
            </a:solidFill>
            <a:prstDash val="solid"/>
          </a:ln>
        </p:spPr>
      </p:sp>
      <p:sp>
        <p:nvSpPr>
          <p:cNvPr id="17" name="Shape 15"/>
          <p:cNvSpPr/>
          <p:nvPr/>
        </p:nvSpPr>
        <p:spPr>
          <a:xfrm>
            <a:off x="561261" y="5464493"/>
            <a:ext cx="91440" cy="1006197"/>
          </a:xfrm>
          <a:prstGeom prst="roundRect">
            <a:avLst>
              <a:gd name="adj" fmla="val 263091"/>
            </a:avLst>
          </a:prstGeom>
          <a:solidFill>
            <a:srgbClr val="091231"/>
          </a:solidFill>
          <a:ln/>
        </p:spPr>
      </p:sp>
      <p:sp>
        <p:nvSpPr>
          <p:cNvPr id="18" name="Text 16"/>
          <p:cNvSpPr/>
          <p:nvPr/>
        </p:nvSpPr>
        <p:spPr>
          <a:xfrm>
            <a:off x="835938" y="5647730"/>
            <a:ext cx="1781889" cy="222766"/>
          </a:xfrm>
          <a:prstGeom prst="rect">
            <a:avLst/>
          </a:prstGeom>
          <a:noFill/>
          <a:ln/>
        </p:spPr>
        <p:txBody>
          <a:bodyPr wrap="none" lIns="0" tIns="0" rIns="0" bIns="0" rtlCol="0" anchor="t"/>
          <a:lstStyle/>
          <a:p>
            <a:pPr marL="0" indent="0" algn="l">
              <a:lnSpc>
                <a:spcPts val="1750"/>
              </a:lnSpc>
              <a:buNone/>
            </a:pPr>
            <a:r>
              <a:rPr lang="en-US" sz="1400" b="1" dirty="0">
                <a:solidFill>
                  <a:srgbClr val="E0E4E6"/>
                </a:solidFill>
                <a:latin typeface="Spline Sans Bold" pitchFamily="34" charset="0"/>
                <a:ea typeface="Spline Sans Bold" pitchFamily="34" charset="-122"/>
                <a:cs typeface="Spline Sans Bold" pitchFamily="34" charset="-120"/>
              </a:rPr>
              <a:t>Clinical Outcomes</a:t>
            </a:r>
            <a:endParaRPr lang="en-US" sz="1400" dirty="0"/>
          </a:p>
        </p:txBody>
      </p:sp>
      <p:sp>
        <p:nvSpPr>
          <p:cNvPr id="19" name="Text 17"/>
          <p:cNvSpPr/>
          <p:nvPr/>
        </p:nvSpPr>
        <p:spPr>
          <a:xfrm>
            <a:off x="835938" y="6030873"/>
            <a:ext cx="6098977" cy="256580"/>
          </a:xfrm>
          <a:prstGeom prst="rect">
            <a:avLst/>
          </a:prstGeom>
          <a:noFill/>
          <a:ln/>
        </p:spPr>
        <p:txBody>
          <a:bodyPr wrap="none" lIns="0" tIns="0" rIns="0" bIns="0" rtlCol="0" anchor="t"/>
          <a:lstStyle/>
          <a:p>
            <a:pPr marL="0" indent="0" algn="l">
              <a:lnSpc>
                <a:spcPts val="2000"/>
              </a:lnSpc>
              <a:buNone/>
            </a:pPr>
            <a:r>
              <a:rPr lang="en-US" sz="1250" dirty="0">
                <a:solidFill>
                  <a:srgbClr val="E0E4E6"/>
                </a:solidFill>
                <a:latin typeface="Barlow" pitchFamily="34" charset="0"/>
                <a:ea typeface="Barlow" pitchFamily="34" charset="-122"/>
                <a:cs typeface="Barlow" pitchFamily="34" charset="-120"/>
              </a:rPr>
              <a:t>Survival rates and other key patient outcomes.</a:t>
            </a:r>
            <a:endParaRPr lang="en-US" sz="1250" dirty="0"/>
          </a:p>
        </p:txBody>
      </p:sp>
      <p:sp>
        <p:nvSpPr>
          <p:cNvPr id="20" name="Shape 18"/>
          <p:cNvSpPr/>
          <p:nvPr/>
        </p:nvSpPr>
        <p:spPr>
          <a:xfrm>
            <a:off x="561261" y="6631067"/>
            <a:ext cx="6556891" cy="1006197"/>
          </a:xfrm>
          <a:prstGeom prst="roundRect">
            <a:avLst>
              <a:gd name="adj" fmla="val 23909"/>
            </a:avLst>
          </a:prstGeom>
          <a:solidFill>
            <a:srgbClr val="0A081B">
              <a:alpha val="75000"/>
            </a:srgbClr>
          </a:solidFill>
          <a:ln w="22860">
            <a:solidFill>
              <a:srgbClr val="16FFBB"/>
            </a:solidFill>
            <a:prstDash val="solid"/>
          </a:ln>
        </p:spPr>
      </p:sp>
      <p:sp>
        <p:nvSpPr>
          <p:cNvPr id="21" name="Shape 19"/>
          <p:cNvSpPr/>
          <p:nvPr/>
        </p:nvSpPr>
        <p:spPr>
          <a:xfrm>
            <a:off x="561261" y="6631067"/>
            <a:ext cx="91440" cy="1006197"/>
          </a:xfrm>
          <a:prstGeom prst="roundRect">
            <a:avLst>
              <a:gd name="adj" fmla="val 263091"/>
            </a:avLst>
          </a:prstGeom>
          <a:solidFill>
            <a:srgbClr val="16FFBB"/>
          </a:solidFill>
          <a:ln/>
        </p:spPr>
      </p:sp>
      <p:sp>
        <p:nvSpPr>
          <p:cNvPr id="22" name="Text 20"/>
          <p:cNvSpPr/>
          <p:nvPr/>
        </p:nvSpPr>
        <p:spPr>
          <a:xfrm>
            <a:off x="835938" y="6814304"/>
            <a:ext cx="1781889" cy="222766"/>
          </a:xfrm>
          <a:prstGeom prst="rect">
            <a:avLst/>
          </a:prstGeom>
          <a:noFill/>
          <a:ln/>
        </p:spPr>
        <p:txBody>
          <a:bodyPr wrap="none" lIns="0" tIns="0" rIns="0" bIns="0" rtlCol="0" anchor="t"/>
          <a:lstStyle/>
          <a:p>
            <a:pPr marL="0" indent="0" algn="l">
              <a:lnSpc>
                <a:spcPts val="1750"/>
              </a:lnSpc>
              <a:buNone/>
            </a:pPr>
            <a:r>
              <a:rPr lang="en-US" sz="1400" b="1" dirty="0">
                <a:solidFill>
                  <a:srgbClr val="E0E4E6"/>
                </a:solidFill>
                <a:latin typeface="Spline Sans Bold" pitchFamily="34" charset="0"/>
                <a:ea typeface="Spline Sans Bold" pitchFamily="34" charset="-122"/>
                <a:cs typeface="Spline Sans Bold" pitchFamily="34" charset="-120"/>
              </a:rPr>
              <a:t>Hospitalization Data</a:t>
            </a:r>
            <a:endParaRPr lang="en-US" sz="1400" dirty="0"/>
          </a:p>
        </p:txBody>
      </p:sp>
      <p:sp>
        <p:nvSpPr>
          <p:cNvPr id="23" name="Text 21"/>
          <p:cNvSpPr/>
          <p:nvPr/>
        </p:nvSpPr>
        <p:spPr>
          <a:xfrm>
            <a:off x="835938" y="7197447"/>
            <a:ext cx="6098977" cy="256580"/>
          </a:xfrm>
          <a:prstGeom prst="rect">
            <a:avLst/>
          </a:prstGeom>
          <a:noFill/>
          <a:ln/>
        </p:spPr>
        <p:txBody>
          <a:bodyPr wrap="none" lIns="0" tIns="0" rIns="0" bIns="0" rtlCol="0" anchor="t"/>
          <a:lstStyle/>
          <a:p>
            <a:pPr marL="0" indent="0" algn="l">
              <a:lnSpc>
                <a:spcPts val="2000"/>
              </a:lnSpc>
              <a:buNone/>
            </a:pPr>
            <a:r>
              <a:rPr lang="en-US" sz="1250" dirty="0">
                <a:solidFill>
                  <a:srgbClr val="E0E4E6"/>
                </a:solidFill>
                <a:latin typeface="Barlow" pitchFamily="34" charset="0"/>
                <a:ea typeface="Barlow" pitchFamily="34" charset="-122"/>
                <a:cs typeface="Barlow" pitchFamily="34" charset="-120"/>
              </a:rPr>
              <a:t>Duration of hospital stays and readmission rates.</a:t>
            </a:r>
            <a:endParaRPr lang="en-US" sz="1250" dirty="0"/>
          </a:p>
        </p:txBody>
      </p:sp>
      <p:pic>
        <p:nvPicPr>
          <p:cNvPr id="24" name="Image 0" descr="preencoded.png"/>
          <p:cNvPicPr>
            <a:picLocks noChangeAspect="1"/>
          </p:cNvPicPr>
          <p:nvPr/>
        </p:nvPicPr>
        <p:blipFill>
          <a:blip r:embed="rId3"/>
          <a:stretch>
            <a:fillRect/>
          </a:stretch>
        </p:blipFill>
        <p:spPr>
          <a:xfrm>
            <a:off x="7517011" y="1307306"/>
            <a:ext cx="6559629" cy="3169682"/>
          </a:xfrm>
          <a:prstGeom prst="rect">
            <a:avLst/>
          </a:prstGeom>
        </p:spPr>
      </p:pic>
      <p:sp>
        <p:nvSpPr>
          <p:cNvPr id="25" name="Shape 22"/>
          <p:cNvSpPr/>
          <p:nvPr/>
        </p:nvSpPr>
        <p:spPr>
          <a:xfrm>
            <a:off x="7517011" y="4507468"/>
            <a:ext cx="160377" cy="160377"/>
          </a:xfrm>
          <a:prstGeom prst="roundRect">
            <a:avLst>
              <a:gd name="adj" fmla="val 11403"/>
            </a:avLst>
          </a:prstGeom>
          <a:solidFill>
            <a:srgbClr val="004D36"/>
          </a:solidFill>
          <a:ln/>
        </p:spPr>
      </p:sp>
      <p:sp>
        <p:nvSpPr>
          <p:cNvPr id="26" name="Text 23"/>
          <p:cNvSpPr/>
          <p:nvPr/>
        </p:nvSpPr>
        <p:spPr>
          <a:xfrm>
            <a:off x="7738348" y="4507468"/>
            <a:ext cx="459819" cy="160377"/>
          </a:xfrm>
          <a:prstGeom prst="rect">
            <a:avLst/>
          </a:prstGeom>
          <a:noFill/>
          <a:ln/>
        </p:spPr>
        <p:txBody>
          <a:bodyPr wrap="none" lIns="0" tIns="0" rIns="0" bIns="0" rtlCol="0" anchor="t"/>
          <a:lstStyle/>
          <a:p>
            <a:pPr marL="0" indent="0" algn="l">
              <a:lnSpc>
                <a:spcPts val="1250"/>
              </a:lnSpc>
              <a:buNone/>
            </a:pPr>
            <a:r>
              <a:rPr lang="en-US" sz="1250" dirty="0">
                <a:solidFill>
                  <a:srgbClr val="E0E4E6"/>
                </a:solidFill>
                <a:latin typeface="Barlow" pitchFamily="34" charset="0"/>
                <a:ea typeface="Barlow" pitchFamily="34" charset="-122"/>
                <a:cs typeface="Barlow" pitchFamily="34" charset="-120"/>
              </a:rPr>
              <a:t>Breast</a:t>
            </a:r>
            <a:endParaRPr lang="en-US" sz="1250" dirty="0"/>
          </a:p>
        </p:txBody>
      </p:sp>
      <p:sp>
        <p:nvSpPr>
          <p:cNvPr id="27" name="Shape 24"/>
          <p:cNvSpPr/>
          <p:nvPr/>
        </p:nvSpPr>
        <p:spPr>
          <a:xfrm>
            <a:off x="8859322" y="4507468"/>
            <a:ext cx="160377" cy="160377"/>
          </a:xfrm>
          <a:prstGeom prst="roundRect">
            <a:avLst>
              <a:gd name="adj" fmla="val 11403"/>
            </a:avLst>
          </a:prstGeom>
          <a:solidFill>
            <a:srgbClr val="009166"/>
          </a:solidFill>
          <a:ln/>
        </p:spPr>
      </p:sp>
      <p:sp>
        <p:nvSpPr>
          <p:cNvPr id="28" name="Text 25"/>
          <p:cNvSpPr/>
          <p:nvPr/>
        </p:nvSpPr>
        <p:spPr>
          <a:xfrm>
            <a:off x="9080659" y="4507468"/>
            <a:ext cx="349091" cy="160377"/>
          </a:xfrm>
          <a:prstGeom prst="rect">
            <a:avLst/>
          </a:prstGeom>
          <a:noFill/>
          <a:ln/>
        </p:spPr>
        <p:txBody>
          <a:bodyPr wrap="none" lIns="0" tIns="0" rIns="0" bIns="0" rtlCol="0" anchor="t"/>
          <a:lstStyle/>
          <a:p>
            <a:pPr marL="0" indent="0" algn="l">
              <a:lnSpc>
                <a:spcPts val="1250"/>
              </a:lnSpc>
              <a:buNone/>
            </a:pPr>
            <a:r>
              <a:rPr lang="en-US" sz="1250" dirty="0">
                <a:solidFill>
                  <a:srgbClr val="E0E4E6"/>
                </a:solidFill>
                <a:latin typeface="Barlow" pitchFamily="34" charset="0"/>
                <a:ea typeface="Barlow" pitchFamily="34" charset="-122"/>
                <a:cs typeface="Barlow" pitchFamily="34" charset="-120"/>
              </a:rPr>
              <a:t>Lung</a:t>
            </a:r>
            <a:endParaRPr lang="en-US" sz="1250" dirty="0"/>
          </a:p>
        </p:txBody>
      </p:sp>
      <p:sp>
        <p:nvSpPr>
          <p:cNvPr id="29" name="Shape 26"/>
          <p:cNvSpPr/>
          <p:nvPr/>
        </p:nvSpPr>
        <p:spPr>
          <a:xfrm>
            <a:off x="10201751" y="4507468"/>
            <a:ext cx="160377" cy="160377"/>
          </a:xfrm>
          <a:prstGeom prst="roundRect">
            <a:avLst>
              <a:gd name="adj" fmla="val 11403"/>
            </a:avLst>
          </a:prstGeom>
          <a:solidFill>
            <a:srgbClr val="00D596"/>
          </a:solidFill>
          <a:ln/>
        </p:spPr>
      </p:sp>
      <p:sp>
        <p:nvSpPr>
          <p:cNvPr id="30" name="Text 27"/>
          <p:cNvSpPr/>
          <p:nvPr/>
        </p:nvSpPr>
        <p:spPr>
          <a:xfrm>
            <a:off x="10423088" y="4507468"/>
            <a:ext cx="712113" cy="160377"/>
          </a:xfrm>
          <a:prstGeom prst="rect">
            <a:avLst/>
          </a:prstGeom>
          <a:noFill/>
          <a:ln/>
        </p:spPr>
        <p:txBody>
          <a:bodyPr wrap="none" lIns="0" tIns="0" rIns="0" bIns="0" rtlCol="0" anchor="t"/>
          <a:lstStyle/>
          <a:p>
            <a:pPr marL="0" indent="0" algn="l">
              <a:lnSpc>
                <a:spcPts val="1250"/>
              </a:lnSpc>
              <a:buNone/>
            </a:pPr>
            <a:r>
              <a:rPr lang="en-US" sz="1250" dirty="0">
                <a:solidFill>
                  <a:srgbClr val="E0E4E6"/>
                </a:solidFill>
                <a:latin typeface="Barlow" pitchFamily="34" charset="0"/>
                <a:ea typeface="Barlow" pitchFamily="34" charset="-122"/>
                <a:cs typeface="Barlow" pitchFamily="34" charset="-120"/>
              </a:rPr>
              <a:t>Colorectal</a:t>
            </a:r>
            <a:endParaRPr lang="en-US" sz="1250" dirty="0"/>
          </a:p>
        </p:txBody>
      </p:sp>
      <p:sp>
        <p:nvSpPr>
          <p:cNvPr id="31" name="Shape 28"/>
          <p:cNvSpPr/>
          <p:nvPr/>
        </p:nvSpPr>
        <p:spPr>
          <a:xfrm>
            <a:off x="11544181" y="4507468"/>
            <a:ext cx="160377" cy="160377"/>
          </a:xfrm>
          <a:prstGeom prst="roundRect">
            <a:avLst>
              <a:gd name="adj" fmla="val 11403"/>
            </a:avLst>
          </a:prstGeom>
          <a:solidFill>
            <a:srgbClr val="1AFFBC"/>
          </a:solidFill>
          <a:ln/>
        </p:spPr>
      </p:sp>
      <p:sp>
        <p:nvSpPr>
          <p:cNvPr id="32" name="Text 29"/>
          <p:cNvSpPr/>
          <p:nvPr/>
        </p:nvSpPr>
        <p:spPr>
          <a:xfrm>
            <a:off x="11765518" y="4507468"/>
            <a:ext cx="597694" cy="160377"/>
          </a:xfrm>
          <a:prstGeom prst="rect">
            <a:avLst/>
          </a:prstGeom>
          <a:noFill/>
          <a:ln/>
        </p:spPr>
        <p:txBody>
          <a:bodyPr wrap="none" lIns="0" tIns="0" rIns="0" bIns="0" rtlCol="0" anchor="t"/>
          <a:lstStyle/>
          <a:p>
            <a:pPr marL="0" indent="0" algn="l">
              <a:lnSpc>
                <a:spcPts val="1250"/>
              </a:lnSpc>
              <a:buNone/>
            </a:pPr>
            <a:r>
              <a:rPr lang="en-US" sz="1250" dirty="0">
                <a:solidFill>
                  <a:srgbClr val="E0E4E6"/>
                </a:solidFill>
                <a:latin typeface="Barlow" pitchFamily="34" charset="0"/>
                <a:ea typeface="Barlow" pitchFamily="34" charset="-122"/>
                <a:cs typeface="Barlow" pitchFamily="34" charset="-120"/>
              </a:rPr>
              <a:t>Prostate</a:t>
            </a:r>
            <a:endParaRPr lang="en-US" sz="1250" dirty="0"/>
          </a:p>
        </p:txBody>
      </p:sp>
      <p:sp>
        <p:nvSpPr>
          <p:cNvPr id="33" name="Shape 30"/>
          <p:cNvSpPr/>
          <p:nvPr/>
        </p:nvSpPr>
        <p:spPr>
          <a:xfrm>
            <a:off x="12886611" y="4507468"/>
            <a:ext cx="160377" cy="160377"/>
          </a:xfrm>
          <a:prstGeom prst="roundRect">
            <a:avLst>
              <a:gd name="adj" fmla="val 11403"/>
            </a:avLst>
          </a:prstGeom>
          <a:solidFill>
            <a:srgbClr val="5EFFD0"/>
          </a:solidFill>
          <a:ln/>
        </p:spPr>
      </p:sp>
      <p:sp>
        <p:nvSpPr>
          <p:cNvPr id="34" name="Text 31"/>
          <p:cNvSpPr/>
          <p:nvPr/>
        </p:nvSpPr>
        <p:spPr>
          <a:xfrm>
            <a:off x="13107948" y="4507468"/>
            <a:ext cx="770930" cy="160377"/>
          </a:xfrm>
          <a:prstGeom prst="rect">
            <a:avLst/>
          </a:prstGeom>
          <a:noFill/>
          <a:ln/>
        </p:spPr>
        <p:txBody>
          <a:bodyPr wrap="none" lIns="0" tIns="0" rIns="0" bIns="0" rtlCol="0" anchor="t"/>
          <a:lstStyle/>
          <a:p>
            <a:pPr marL="0" indent="0" algn="l">
              <a:lnSpc>
                <a:spcPts val="1250"/>
              </a:lnSpc>
              <a:buNone/>
            </a:pPr>
            <a:r>
              <a:rPr lang="en-US" sz="1250" dirty="0">
                <a:solidFill>
                  <a:srgbClr val="E0E4E6"/>
                </a:solidFill>
                <a:latin typeface="Barlow" pitchFamily="34" charset="0"/>
                <a:ea typeface="Barlow" pitchFamily="34" charset="-122"/>
                <a:cs typeface="Barlow" pitchFamily="34" charset="-120"/>
              </a:rPr>
              <a:t>Lymphoma</a:t>
            </a:r>
            <a:endParaRPr lang="en-US" sz="1250" dirty="0"/>
          </a:p>
        </p:txBody>
      </p:sp>
      <p:sp>
        <p:nvSpPr>
          <p:cNvPr id="35" name="Shape 32"/>
          <p:cNvSpPr/>
          <p:nvPr/>
        </p:nvSpPr>
        <p:spPr>
          <a:xfrm>
            <a:off x="7517011" y="4820245"/>
            <a:ext cx="160377" cy="160377"/>
          </a:xfrm>
          <a:prstGeom prst="roundRect">
            <a:avLst>
              <a:gd name="adj" fmla="val 11403"/>
            </a:avLst>
          </a:prstGeom>
          <a:solidFill>
            <a:srgbClr val="A2FFE4"/>
          </a:solidFill>
          <a:ln/>
        </p:spPr>
      </p:sp>
      <p:sp>
        <p:nvSpPr>
          <p:cNvPr id="36" name="Text 33"/>
          <p:cNvSpPr/>
          <p:nvPr/>
        </p:nvSpPr>
        <p:spPr>
          <a:xfrm>
            <a:off x="7738348" y="4820245"/>
            <a:ext cx="387072" cy="160377"/>
          </a:xfrm>
          <a:prstGeom prst="rect">
            <a:avLst/>
          </a:prstGeom>
          <a:noFill/>
          <a:ln/>
        </p:spPr>
        <p:txBody>
          <a:bodyPr wrap="none" lIns="0" tIns="0" rIns="0" bIns="0" rtlCol="0" anchor="t"/>
          <a:lstStyle/>
          <a:p>
            <a:pPr marL="0" indent="0" algn="l">
              <a:lnSpc>
                <a:spcPts val="1250"/>
              </a:lnSpc>
              <a:buNone/>
            </a:pPr>
            <a:r>
              <a:rPr lang="en-US" sz="1250" dirty="0">
                <a:solidFill>
                  <a:srgbClr val="E0E4E6"/>
                </a:solidFill>
                <a:latin typeface="Barlow" pitchFamily="34" charset="0"/>
                <a:ea typeface="Barlow" pitchFamily="34" charset="-122"/>
                <a:cs typeface="Barlow" pitchFamily="34" charset="-120"/>
              </a:rPr>
              <a:t>Other</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2698" y="498515"/>
            <a:ext cx="4025622" cy="502087"/>
          </a:xfrm>
          <a:prstGeom prst="rect">
            <a:avLst/>
          </a:prstGeom>
          <a:noFill/>
          <a:ln/>
        </p:spPr>
        <p:txBody>
          <a:bodyPr wrap="none" lIns="0" tIns="0" rIns="0" bIns="0" rtlCol="0" anchor="t"/>
          <a:lstStyle/>
          <a:p>
            <a:pPr marL="0" indent="0" algn="l">
              <a:lnSpc>
                <a:spcPts val="3950"/>
              </a:lnSpc>
              <a:buNone/>
            </a:pPr>
            <a:r>
              <a:rPr lang="en-US" sz="3150" b="1" dirty="0">
                <a:solidFill>
                  <a:srgbClr val="F0FCFF"/>
                </a:solidFill>
                <a:latin typeface="Spline Sans Bold" pitchFamily="34" charset="0"/>
                <a:ea typeface="Spline Sans Bold" pitchFamily="34" charset="-122"/>
                <a:cs typeface="Spline Sans Bold" pitchFamily="34" charset="-120"/>
              </a:rPr>
              <a:t>SQL Data Preparation</a:t>
            </a:r>
            <a:endParaRPr lang="en-US" sz="3150" dirty="0"/>
          </a:p>
        </p:txBody>
      </p:sp>
      <p:sp>
        <p:nvSpPr>
          <p:cNvPr id="3" name="Text 1"/>
          <p:cNvSpPr/>
          <p:nvPr/>
        </p:nvSpPr>
        <p:spPr>
          <a:xfrm>
            <a:off x="632698" y="1434346"/>
            <a:ext cx="6461998" cy="2275012"/>
          </a:xfrm>
          <a:prstGeom prst="rect">
            <a:avLst/>
          </a:prstGeom>
          <a:noFill/>
          <a:ln/>
        </p:spPr>
        <p:txBody>
          <a:bodyPr wrap="none" lIns="0" tIns="0" rIns="0" bIns="0" rtlCol="0" anchor="t"/>
          <a:lstStyle/>
          <a:p>
            <a:pPr marL="0" indent="0" algn="l">
              <a:lnSpc>
                <a:spcPts val="2250"/>
              </a:lnSpc>
              <a:buNone/>
            </a:pPr>
            <a:r>
              <a:rPr lang="en-US" sz="1400" b="1" dirty="0">
                <a:solidFill>
                  <a:srgbClr val="E0E4E6"/>
                </a:solidFill>
                <a:latin typeface="Barlow" pitchFamily="34" charset="0"/>
                <a:ea typeface="Barlow" pitchFamily="34" charset="-122"/>
                <a:cs typeface="Barlow" pitchFamily="34" charset="-120"/>
              </a:rPr>
              <a:t>Key SQL operations performed to prepare the dataset:</a:t>
            </a:r>
            <a:endParaRPr lang="en-US" sz="1400" b="1" dirty="0"/>
          </a:p>
        </p:txBody>
      </p:sp>
      <p:sp>
        <p:nvSpPr>
          <p:cNvPr id="4" name="Text 2"/>
          <p:cNvSpPr/>
          <p:nvPr/>
        </p:nvSpPr>
        <p:spPr>
          <a:xfrm>
            <a:off x="632698" y="1886069"/>
            <a:ext cx="6461998" cy="1581750"/>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E0E4E6"/>
                </a:solidFill>
                <a:latin typeface="Barlow" pitchFamily="34" charset="0"/>
                <a:ea typeface="Barlow" pitchFamily="34" charset="-122"/>
                <a:cs typeface="Barlow" pitchFamily="34" charset="-120"/>
              </a:rPr>
              <a:t>Joining patient demographic tables with treatment records</a:t>
            </a:r>
            <a:endParaRPr lang="en-US" sz="1400" b="1" dirty="0"/>
          </a:p>
        </p:txBody>
      </p:sp>
      <p:sp>
        <p:nvSpPr>
          <p:cNvPr id="5" name="Text 3"/>
          <p:cNvSpPr/>
          <p:nvPr/>
        </p:nvSpPr>
        <p:spPr>
          <a:xfrm>
            <a:off x="632698" y="2238375"/>
            <a:ext cx="6461998" cy="289084"/>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E0E4E6"/>
                </a:solidFill>
                <a:latin typeface="Barlow" pitchFamily="34" charset="0"/>
                <a:ea typeface="Barlow" pitchFamily="34" charset="-122"/>
                <a:cs typeface="Barlow" pitchFamily="34" charset="-120"/>
              </a:rPr>
              <a:t>Cleaning missing values and standardizing data formats</a:t>
            </a:r>
            <a:endParaRPr lang="en-US" sz="1400" b="1" dirty="0"/>
          </a:p>
        </p:txBody>
      </p:sp>
      <p:sp>
        <p:nvSpPr>
          <p:cNvPr id="6" name="Text 4"/>
          <p:cNvSpPr/>
          <p:nvPr/>
        </p:nvSpPr>
        <p:spPr>
          <a:xfrm>
            <a:off x="632698" y="2590681"/>
            <a:ext cx="6461998" cy="641390"/>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E0E4E6"/>
                </a:solidFill>
                <a:latin typeface="Barlow" pitchFamily="34" charset="0"/>
                <a:ea typeface="Barlow" pitchFamily="34" charset="-122"/>
                <a:cs typeface="Barlow" pitchFamily="34" charset="-120"/>
              </a:rPr>
              <a:t>Creating calculated fields for treatment duration and response</a:t>
            </a:r>
            <a:endParaRPr lang="en-US" sz="1400" b="1" dirty="0"/>
          </a:p>
        </p:txBody>
      </p:sp>
      <p:sp>
        <p:nvSpPr>
          <p:cNvPr id="7" name="Text 5"/>
          <p:cNvSpPr/>
          <p:nvPr/>
        </p:nvSpPr>
        <p:spPr>
          <a:xfrm>
            <a:off x="632698" y="2942987"/>
            <a:ext cx="6461998" cy="289084"/>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E0E4E6"/>
                </a:solidFill>
                <a:latin typeface="Barlow" pitchFamily="34" charset="0"/>
                <a:ea typeface="Barlow" pitchFamily="34" charset="-122"/>
                <a:cs typeface="Barlow" pitchFamily="34" charset="-120"/>
              </a:rPr>
              <a:t>Aggregating outcomes by demographic groups and cancer types</a:t>
            </a:r>
            <a:endParaRPr lang="en-US" sz="1400" b="1" dirty="0"/>
          </a:p>
        </p:txBody>
      </p:sp>
      <p:sp>
        <p:nvSpPr>
          <p:cNvPr id="8" name="Shape 6"/>
          <p:cNvSpPr/>
          <p:nvPr/>
        </p:nvSpPr>
        <p:spPr>
          <a:xfrm>
            <a:off x="7543324" y="1475065"/>
            <a:ext cx="6461998" cy="6052661"/>
          </a:xfrm>
          <a:prstGeom prst="roundRect">
            <a:avLst>
              <a:gd name="adj" fmla="val 4481"/>
            </a:avLst>
          </a:prstGeom>
          <a:solidFill>
            <a:srgbClr val="171528"/>
          </a:solidFill>
          <a:ln/>
        </p:spPr>
      </p:sp>
      <p:sp>
        <p:nvSpPr>
          <p:cNvPr id="9" name="Shape 7"/>
          <p:cNvSpPr/>
          <p:nvPr/>
        </p:nvSpPr>
        <p:spPr>
          <a:xfrm>
            <a:off x="7534394" y="1475065"/>
            <a:ext cx="6479858" cy="6052661"/>
          </a:xfrm>
          <a:prstGeom prst="roundRect">
            <a:avLst>
              <a:gd name="adj" fmla="val 448"/>
            </a:avLst>
          </a:prstGeom>
          <a:solidFill>
            <a:srgbClr val="171528"/>
          </a:solidFill>
          <a:ln/>
        </p:spPr>
      </p:sp>
      <p:sp>
        <p:nvSpPr>
          <p:cNvPr id="10" name="Text 8"/>
          <p:cNvSpPr/>
          <p:nvPr/>
        </p:nvSpPr>
        <p:spPr>
          <a:xfrm>
            <a:off x="7715131" y="1610558"/>
            <a:ext cx="6118384" cy="5781675"/>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highlight>
                  <a:srgbClr val="171528"/>
                </a:highlight>
                <a:latin typeface="Consolas" pitchFamily="34" charset="0"/>
                <a:ea typeface="Consolas" pitchFamily="34" charset="-122"/>
                <a:cs typeface="Consolas" pitchFamily="34" charset="-120"/>
              </a:rPr>
              <a:t>SELECT  p.patient_id, p.age, p.gender, p.ethnicity, d.cancer_type, d.cancer_stage, t.treatment_type, t.start_date, t.end_date, DATEDIFF(day, t.start_date, t.end_date) AS treatment_duration, o.outcome_statusFROM patients pJOIN diagnosis d ON p.patient_id = d.patient_idJOIN treatments t ON p.patient_id = t.patient_idJOIN outcomes o ON p.patient_id = o.patient_idWHERE d.is_primary = 1 AND t.is_completed = 1ORDER BY p.patient_id;</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555909"/>
            <a:ext cx="7171611"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Key Performance Indicators</a:t>
            </a:r>
            <a:endParaRPr lang="en-US" sz="4300" dirty="0"/>
          </a:p>
        </p:txBody>
      </p:sp>
      <p:sp>
        <p:nvSpPr>
          <p:cNvPr id="3" name="Text 1"/>
          <p:cNvSpPr/>
          <p:nvPr/>
        </p:nvSpPr>
        <p:spPr>
          <a:xfrm>
            <a:off x="864037" y="2858810"/>
            <a:ext cx="2994065" cy="814626"/>
          </a:xfrm>
          <a:prstGeom prst="rect">
            <a:avLst/>
          </a:prstGeom>
          <a:noFill/>
          <a:ln/>
        </p:spPr>
        <p:txBody>
          <a:bodyPr wrap="none" lIns="0" tIns="0" rIns="0" bIns="0" rtlCol="0" anchor="t"/>
          <a:lstStyle/>
          <a:p>
            <a:pPr marL="0" indent="0" algn="ctr">
              <a:lnSpc>
                <a:spcPts val="6400"/>
              </a:lnSpc>
              <a:buNone/>
            </a:pPr>
            <a:r>
              <a:rPr lang="en-US" sz="6400" b="1" dirty="0">
                <a:solidFill>
                  <a:srgbClr val="E0E4E6"/>
                </a:solidFill>
                <a:latin typeface="Spline Sans Bold" pitchFamily="34" charset="0"/>
                <a:ea typeface="Spline Sans Bold" pitchFamily="34" charset="-122"/>
                <a:cs typeface="Spline Sans Bold" pitchFamily="34" charset="-120"/>
              </a:rPr>
              <a:t>78%</a:t>
            </a:r>
            <a:endParaRPr lang="en-US" sz="6400" dirty="0"/>
          </a:p>
        </p:txBody>
      </p:sp>
      <p:sp>
        <p:nvSpPr>
          <p:cNvPr id="4" name="Text 2"/>
          <p:cNvSpPr/>
          <p:nvPr/>
        </p:nvSpPr>
        <p:spPr>
          <a:xfrm>
            <a:off x="989409" y="3981926"/>
            <a:ext cx="2743200" cy="342900"/>
          </a:xfrm>
          <a:prstGeom prst="rect">
            <a:avLst/>
          </a:prstGeom>
          <a:noFill/>
          <a:ln/>
        </p:spPr>
        <p:txBody>
          <a:bodyPr wrap="none" lIns="0" tIns="0" rIns="0" bIns="0" rtlCol="0" anchor="t"/>
          <a:lstStyle/>
          <a:p>
            <a:pPr marL="0" indent="0" algn="ctr">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5-Year Survival Rate</a:t>
            </a:r>
            <a:endParaRPr lang="en-US" sz="2150" dirty="0"/>
          </a:p>
        </p:txBody>
      </p:sp>
      <p:sp>
        <p:nvSpPr>
          <p:cNvPr id="5" name="Text 3"/>
          <p:cNvSpPr/>
          <p:nvPr/>
        </p:nvSpPr>
        <p:spPr>
          <a:xfrm>
            <a:off x="864037" y="4472940"/>
            <a:ext cx="2994065" cy="790099"/>
          </a:xfrm>
          <a:prstGeom prst="rect">
            <a:avLst/>
          </a:prstGeom>
          <a:noFill/>
          <a:ln/>
        </p:spPr>
        <p:txBody>
          <a:bodyPr wrap="square" lIns="0" tIns="0" rIns="0" bIns="0" rtlCol="0" anchor="t"/>
          <a:lstStyle/>
          <a:p>
            <a:pPr marL="0" indent="0" algn="ctr">
              <a:lnSpc>
                <a:spcPts val="3100"/>
              </a:lnSpc>
              <a:buNone/>
            </a:pPr>
            <a:r>
              <a:rPr lang="en-US" sz="1900" dirty="0">
                <a:solidFill>
                  <a:srgbClr val="E0E4E6"/>
                </a:solidFill>
                <a:latin typeface="Barlow" pitchFamily="34" charset="0"/>
                <a:ea typeface="Barlow" pitchFamily="34" charset="-122"/>
                <a:cs typeface="Barlow" pitchFamily="34" charset="-120"/>
              </a:rPr>
              <a:t>Overall survival rate across all cancer types</a:t>
            </a:r>
            <a:endParaRPr lang="en-US" sz="1900" dirty="0"/>
          </a:p>
        </p:txBody>
      </p:sp>
      <p:sp>
        <p:nvSpPr>
          <p:cNvPr id="6" name="Text 4"/>
          <p:cNvSpPr/>
          <p:nvPr/>
        </p:nvSpPr>
        <p:spPr>
          <a:xfrm>
            <a:off x="4166711" y="2858810"/>
            <a:ext cx="2994184" cy="814626"/>
          </a:xfrm>
          <a:prstGeom prst="rect">
            <a:avLst/>
          </a:prstGeom>
          <a:noFill/>
          <a:ln/>
        </p:spPr>
        <p:txBody>
          <a:bodyPr wrap="none" lIns="0" tIns="0" rIns="0" bIns="0" rtlCol="0" anchor="t"/>
          <a:lstStyle/>
          <a:p>
            <a:pPr marL="0" indent="0" algn="ctr">
              <a:lnSpc>
                <a:spcPts val="6400"/>
              </a:lnSpc>
              <a:buNone/>
            </a:pPr>
            <a:r>
              <a:rPr lang="en-US" sz="6400" b="1" dirty="0">
                <a:solidFill>
                  <a:srgbClr val="E0E4E6"/>
                </a:solidFill>
                <a:latin typeface="Spline Sans Bold" pitchFamily="34" charset="0"/>
                <a:ea typeface="Spline Sans Bold" pitchFamily="34" charset="-122"/>
                <a:cs typeface="Spline Sans Bold" pitchFamily="34" charset="-120"/>
              </a:rPr>
              <a:t>62</a:t>
            </a:r>
            <a:endParaRPr lang="en-US" sz="6400" dirty="0"/>
          </a:p>
        </p:txBody>
      </p:sp>
      <p:sp>
        <p:nvSpPr>
          <p:cNvPr id="7" name="Text 5"/>
          <p:cNvSpPr/>
          <p:nvPr/>
        </p:nvSpPr>
        <p:spPr>
          <a:xfrm>
            <a:off x="4292203" y="3981926"/>
            <a:ext cx="2743200" cy="342900"/>
          </a:xfrm>
          <a:prstGeom prst="rect">
            <a:avLst/>
          </a:prstGeom>
          <a:noFill/>
          <a:ln/>
        </p:spPr>
        <p:txBody>
          <a:bodyPr wrap="none" lIns="0" tIns="0" rIns="0" bIns="0" rtlCol="0" anchor="t"/>
          <a:lstStyle/>
          <a:p>
            <a:pPr marL="0" indent="0" algn="ctr">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Median Age</a:t>
            </a:r>
            <a:endParaRPr lang="en-US" sz="2150" dirty="0"/>
          </a:p>
        </p:txBody>
      </p:sp>
      <p:sp>
        <p:nvSpPr>
          <p:cNvPr id="8" name="Text 6"/>
          <p:cNvSpPr/>
          <p:nvPr/>
        </p:nvSpPr>
        <p:spPr>
          <a:xfrm>
            <a:off x="4166711" y="4472940"/>
            <a:ext cx="2994184" cy="790099"/>
          </a:xfrm>
          <a:prstGeom prst="rect">
            <a:avLst/>
          </a:prstGeom>
          <a:noFill/>
          <a:ln/>
        </p:spPr>
        <p:txBody>
          <a:bodyPr wrap="square" lIns="0" tIns="0" rIns="0" bIns="0" rtlCol="0" anchor="t"/>
          <a:lstStyle/>
          <a:p>
            <a:pPr marL="0" indent="0" algn="ctr">
              <a:lnSpc>
                <a:spcPts val="3100"/>
              </a:lnSpc>
              <a:buNone/>
            </a:pPr>
            <a:r>
              <a:rPr lang="en-US" sz="1900" dirty="0">
                <a:solidFill>
                  <a:srgbClr val="E0E4E6"/>
                </a:solidFill>
                <a:latin typeface="Barlow" pitchFamily="34" charset="0"/>
                <a:ea typeface="Barlow" pitchFamily="34" charset="-122"/>
                <a:cs typeface="Barlow" pitchFamily="34" charset="-120"/>
              </a:rPr>
              <a:t>Median patient age at diagnosis</a:t>
            </a:r>
            <a:endParaRPr lang="en-US" sz="1900" dirty="0"/>
          </a:p>
        </p:txBody>
      </p:sp>
      <p:sp>
        <p:nvSpPr>
          <p:cNvPr id="9" name="Text 7"/>
          <p:cNvSpPr/>
          <p:nvPr/>
        </p:nvSpPr>
        <p:spPr>
          <a:xfrm>
            <a:off x="7469505" y="2858810"/>
            <a:ext cx="2994065" cy="814626"/>
          </a:xfrm>
          <a:prstGeom prst="rect">
            <a:avLst/>
          </a:prstGeom>
          <a:noFill/>
          <a:ln/>
        </p:spPr>
        <p:txBody>
          <a:bodyPr wrap="none" lIns="0" tIns="0" rIns="0" bIns="0" rtlCol="0" anchor="t"/>
          <a:lstStyle/>
          <a:p>
            <a:pPr marL="0" indent="0" algn="ctr">
              <a:lnSpc>
                <a:spcPts val="6400"/>
              </a:lnSpc>
              <a:buNone/>
            </a:pPr>
            <a:r>
              <a:rPr lang="en-US" sz="6400" b="1" dirty="0">
                <a:solidFill>
                  <a:srgbClr val="E0E4E6"/>
                </a:solidFill>
                <a:latin typeface="Spline Sans Bold" pitchFamily="34" charset="0"/>
                <a:ea typeface="Spline Sans Bold" pitchFamily="34" charset="-122"/>
                <a:cs typeface="Spline Sans Bold" pitchFamily="34" charset="-120"/>
              </a:rPr>
              <a:t>14.2</a:t>
            </a:r>
            <a:endParaRPr lang="en-US" sz="6400" dirty="0"/>
          </a:p>
        </p:txBody>
      </p:sp>
      <p:sp>
        <p:nvSpPr>
          <p:cNvPr id="10" name="Text 8"/>
          <p:cNvSpPr/>
          <p:nvPr/>
        </p:nvSpPr>
        <p:spPr>
          <a:xfrm>
            <a:off x="7469505" y="3981926"/>
            <a:ext cx="2994065" cy="685800"/>
          </a:xfrm>
          <a:prstGeom prst="rect">
            <a:avLst/>
          </a:prstGeom>
          <a:noFill/>
          <a:ln/>
        </p:spPr>
        <p:txBody>
          <a:bodyPr wrap="square" lIns="0" tIns="0" rIns="0" bIns="0" rtlCol="0" anchor="t"/>
          <a:lstStyle/>
          <a:p>
            <a:pPr marL="0" indent="0" algn="ctr">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Avg Treatment Duration</a:t>
            </a:r>
            <a:endParaRPr lang="en-US" sz="2150" dirty="0"/>
          </a:p>
        </p:txBody>
      </p:sp>
      <p:sp>
        <p:nvSpPr>
          <p:cNvPr id="11" name="Text 9"/>
          <p:cNvSpPr/>
          <p:nvPr/>
        </p:nvSpPr>
        <p:spPr>
          <a:xfrm>
            <a:off x="7469505" y="4815840"/>
            <a:ext cx="2994065" cy="790099"/>
          </a:xfrm>
          <a:prstGeom prst="rect">
            <a:avLst/>
          </a:prstGeom>
          <a:noFill/>
          <a:ln/>
        </p:spPr>
        <p:txBody>
          <a:bodyPr wrap="square" lIns="0" tIns="0" rIns="0" bIns="0" rtlCol="0" anchor="t"/>
          <a:lstStyle/>
          <a:p>
            <a:pPr marL="0" indent="0" algn="ctr">
              <a:lnSpc>
                <a:spcPts val="3100"/>
              </a:lnSpc>
              <a:buNone/>
            </a:pPr>
            <a:r>
              <a:rPr lang="en-US" sz="1900" dirty="0">
                <a:solidFill>
                  <a:srgbClr val="E0E4E6"/>
                </a:solidFill>
                <a:latin typeface="Barlow" pitchFamily="34" charset="0"/>
                <a:ea typeface="Barlow" pitchFamily="34" charset="-122"/>
                <a:cs typeface="Barlow" pitchFamily="34" charset="-120"/>
              </a:rPr>
              <a:t>Average treatment duration in months</a:t>
            </a:r>
            <a:endParaRPr lang="en-US" sz="1900" dirty="0"/>
          </a:p>
        </p:txBody>
      </p:sp>
      <p:sp>
        <p:nvSpPr>
          <p:cNvPr id="12" name="Text 10"/>
          <p:cNvSpPr/>
          <p:nvPr/>
        </p:nvSpPr>
        <p:spPr>
          <a:xfrm>
            <a:off x="10772180" y="2858810"/>
            <a:ext cx="2994184" cy="814626"/>
          </a:xfrm>
          <a:prstGeom prst="rect">
            <a:avLst/>
          </a:prstGeom>
          <a:noFill/>
          <a:ln/>
        </p:spPr>
        <p:txBody>
          <a:bodyPr wrap="none" lIns="0" tIns="0" rIns="0" bIns="0" rtlCol="0" anchor="t"/>
          <a:lstStyle/>
          <a:p>
            <a:pPr marL="0" indent="0" algn="ctr">
              <a:lnSpc>
                <a:spcPts val="6400"/>
              </a:lnSpc>
              <a:buNone/>
            </a:pPr>
            <a:r>
              <a:rPr lang="en-US" sz="6400" b="1" dirty="0">
                <a:solidFill>
                  <a:srgbClr val="E0E4E6"/>
                </a:solidFill>
                <a:latin typeface="Spline Sans Bold" pitchFamily="34" charset="0"/>
                <a:ea typeface="Spline Sans Bold" pitchFamily="34" charset="-122"/>
                <a:cs typeface="Spline Sans Bold" pitchFamily="34" charset="-120"/>
              </a:rPr>
              <a:t>23%</a:t>
            </a:r>
            <a:endParaRPr lang="en-US" sz="6400" dirty="0"/>
          </a:p>
        </p:txBody>
      </p:sp>
      <p:sp>
        <p:nvSpPr>
          <p:cNvPr id="13" name="Text 11"/>
          <p:cNvSpPr/>
          <p:nvPr/>
        </p:nvSpPr>
        <p:spPr>
          <a:xfrm>
            <a:off x="10897672" y="3981926"/>
            <a:ext cx="2743200" cy="342900"/>
          </a:xfrm>
          <a:prstGeom prst="rect">
            <a:avLst/>
          </a:prstGeom>
          <a:noFill/>
          <a:ln/>
        </p:spPr>
        <p:txBody>
          <a:bodyPr wrap="none" lIns="0" tIns="0" rIns="0" bIns="0" rtlCol="0" anchor="t"/>
          <a:lstStyle/>
          <a:p>
            <a:pPr marL="0" indent="0" algn="ctr">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Readmission Rate</a:t>
            </a:r>
            <a:endParaRPr lang="en-US" sz="2150" dirty="0"/>
          </a:p>
        </p:txBody>
      </p:sp>
      <p:sp>
        <p:nvSpPr>
          <p:cNvPr id="14" name="Text 12"/>
          <p:cNvSpPr/>
          <p:nvPr/>
        </p:nvSpPr>
        <p:spPr>
          <a:xfrm>
            <a:off x="10772180" y="4472940"/>
            <a:ext cx="2994184" cy="790099"/>
          </a:xfrm>
          <a:prstGeom prst="rect">
            <a:avLst/>
          </a:prstGeom>
          <a:noFill/>
          <a:ln/>
        </p:spPr>
        <p:txBody>
          <a:bodyPr wrap="square" lIns="0" tIns="0" rIns="0" bIns="0" rtlCol="0" anchor="t"/>
          <a:lstStyle/>
          <a:p>
            <a:pPr marL="0" indent="0" algn="ctr">
              <a:lnSpc>
                <a:spcPts val="3100"/>
              </a:lnSpc>
              <a:buNone/>
            </a:pPr>
            <a:r>
              <a:rPr lang="en-US" sz="1900" dirty="0">
                <a:solidFill>
                  <a:srgbClr val="E0E4E6"/>
                </a:solidFill>
                <a:latin typeface="Barlow" pitchFamily="34" charset="0"/>
                <a:ea typeface="Barlow" pitchFamily="34" charset="-122"/>
                <a:cs typeface="Barlow" pitchFamily="34" charset="-120"/>
              </a:rPr>
              <a:t>30-day hospital readmission percentage</a:t>
            </a:r>
            <a:endParaRPr lang="en-US" sz="1900" dirty="0"/>
          </a:p>
        </p:txBody>
      </p:sp>
      <p:sp>
        <p:nvSpPr>
          <p:cNvPr id="15" name="Text 13"/>
          <p:cNvSpPr/>
          <p:nvPr/>
        </p:nvSpPr>
        <p:spPr>
          <a:xfrm>
            <a:off x="864037" y="5883593"/>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These KPIs provide a high-level overview of our patient population and treatment effectiveness, serving as benchmarks for improvement initiatives.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372433"/>
            <a:ext cx="869156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Patient Demographics Dashboard</a:t>
            </a:r>
            <a:endParaRPr lang="en-US" sz="4300" dirty="0"/>
          </a:p>
        </p:txBody>
      </p:sp>
      <p:pic>
        <p:nvPicPr>
          <p:cNvPr id="3" name="Image 0" descr="preencoded.png"/>
          <p:cNvPicPr>
            <a:picLocks noChangeAspect="1"/>
          </p:cNvPicPr>
          <p:nvPr/>
        </p:nvPicPr>
        <p:blipFill>
          <a:blip r:embed="rId3"/>
          <a:stretch>
            <a:fillRect/>
          </a:stretch>
        </p:blipFill>
        <p:spPr>
          <a:xfrm>
            <a:off x="864037" y="2706172"/>
            <a:ext cx="6150054" cy="2703314"/>
          </a:xfrm>
          <a:prstGeom prst="rect">
            <a:avLst/>
          </a:prstGeom>
        </p:spPr>
      </p:pic>
      <p:sp>
        <p:nvSpPr>
          <p:cNvPr id="4" name="Shape 1"/>
          <p:cNvSpPr/>
          <p:nvPr/>
        </p:nvSpPr>
        <p:spPr>
          <a:xfrm>
            <a:off x="3064073" y="5409486"/>
            <a:ext cx="246817" cy="246817"/>
          </a:xfrm>
          <a:prstGeom prst="roundRect">
            <a:avLst>
              <a:gd name="adj" fmla="val 7410"/>
            </a:avLst>
          </a:prstGeom>
          <a:solidFill>
            <a:srgbClr val="006B4C"/>
          </a:solidFill>
          <a:ln/>
        </p:spPr>
      </p:sp>
      <p:sp>
        <p:nvSpPr>
          <p:cNvPr id="5" name="Text 2"/>
          <p:cNvSpPr/>
          <p:nvPr/>
        </p:nvSpPr>
        <p:spPr>
          <a:xfrm>
            <a:off x="3371850" y="5409486"/>
            <a:ext cx="491014"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Male</a:t>
            </a:r>
            <a:endParaRPr lang="en-US" sz="1900" dirty="0"/>
          </a:p>
        </p:txBody>
      </p:sp>
      <p:sp>
        <p:nvSpPr>
          <p:cNvPr id="6" name="Shape 3"/>
          <p:cNvSpPr/>
          <p:nvPr/>
        </p:nvSpPr>
        <p:spPr>
          <a:xfrm>
            <a:off x="4015264" y="5409486"/>
            <a:ext cx="246817" cy="246817"/>
          </a:xfrm>
          <a:prstGeom prst="roundRect">
            <a:avLst>
              <a:gd name="adj" fmla="val 7410"/>
            </a:avLst>
          </a:prstGeom>
          <a:solidFill>
            <a:srgbClr val="29FFC0"/>
          </a:solidFill>
          <a:ln/>
        </p:spPr>
      </p:sp>
      <p:sp>
        <p:nvSpPr>
          <p:cNvPr id="7" name="Text 4"/>
          <p:cNvSpPr/>
          <p:nvPr/>
        </p:nvSpPr>
        <p:spPr>
          <a:xfrm>
            <a:off x="4323040" y="5409486"/>
            <a:ext cx="780455"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Female</a:t>
            </a:r>
            <a:endParaRPr lang="en-US" sz="1900" dirty="0"/>
          </a:p>
        </p:txBody>
      </p:sp>
      <p:sp>
        <p:nvSpPr>
          <p:cNvPr id="8" name="Text 5"/>
          <p:cNvSpPr/>
          <p:nvPr/>
        </p:nvSpPr>
        <p:spPr>
          <a:xfrm>
            <a:off x="7623929" y="2675334"/>
            <a:ext cx="3373636"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Key Demographic Insights</a:t>
            </a:r>
            <a:endParaRPr lang="en-US" sz="2150" dirty="0"/>
          </a:p>
        </p:txBody>
      </p:sp>
      <p:sp>
        <p:nvSpPr>
          <p:cNvPr id="9" name="Text 6"/>
          <p:cNvSpPr/>
          <p:nvPr/>
        </p:nvSpPr>
        <p:spPr>
          <a:xfrm>
            <a:off x="7623929" y="326505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Highest incidence in the 51-65 age group (</a:t>
            </a:r>
            <a:r>
              <a:rPr lang="en-US" sz="1900" dirty="0">
                <a:solidFill>
                  <a:srgbClr val="16FFBB"/>
                </a:solidFill>
                <a:latin typeface="Barlow" pitchFamily="34" charset="0"/>
                <a:ea typeface="Barlow" pitchFamily="34" charset="-122"/>
                <a:cs typeface="Barlow" pitchFamily="34" charset="-120"/>
              </a:rPr>
              <a:t>58 patients</a:t>
            </a:r>
            <a:r>
              <a:rPr lang="en-US" sz="1900" dirty="0">
                <a:solidFill>
                  <a:srgbClr val="E0E4E6"/>
                </a:solidFill>
                <a:latin typeface="Barlow" pitchFamily="34" charset="0"/>
                <a:ea typeface="Barlow" pitchFamily="34" charset="-122"/>
                <a:cs typeface="Barlow" pitchFamily="34" charset="-120"/>
              </a:rPr>
              <a:t>)</a:t>
            </a:r>
            <a:endParaRPr lang="en-US" sz="1900" dirty="0"/>
          </a:p>
        </p:txBody>
      </p:sp>
      <p:sp>
        <p:nvSpPr>
          <p:cNvPr id="10" name="Text 7"/>
          <p:cNvSpPr/>
          <p:nvPr/>
        </p:nvSpPr>
        <p:spPr>
          <a:xfrm>
            <a:off x="7623929" y="3746421"/>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Female patients outnumber males in younger age groups</a:t>
            </a:r>
            <a:endParaRPr lang="en-US" sz="1900" dirty="0"/>
          </a:p>
        </p:txBody>
      </p:sp>
      <p:sp>
        <p:nvSpPr>
          <p:cNvPr id="11" name="Text 8"/>
          <p:cNvSpPr/>
          <p:nvPr/>
        </p:nvSpPr>
        <p:spPr>
          <a:xfrm>
            <a:off x="7623929" y="4622840"/>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Male patients show higher incidence in 66+ age groups</a:t>
            </a:r>
            <a:endParaRPr lang="en-US" sz="1900" dirty="0"/>
          </a:p>
        </p:txBody>
      </p:sp>
      <p:sp>
        <p:nvSpPr>
          <p:cNvPr id="12" name="Text 9"/>
          <p:cNvSpPr/>
          <p:nvPr/>
        </p:nvSpPr>
        <p:spPr>
          <a:xfrm>
            <a:off x="7623929" y="549925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Median age at diagnosis: 62 years</a:t>
            </a:r>
            <a:endParaRPr lang="en-US" sz="1900" dirty="0"/>
          </a:p>
        </p:txBody>
      </p:sp>
      <p:sp>
        <p:nvSpPr>
          <p:cNvPr id="13" name="Text 10"/>
          <p:cNvSpPr/>
          <p:nvPr/>
        </p:nvSpPr>
        <p:spPr>
          <a:xfrm>
            <a:off x="7623929" y="5980628"/>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Ethnic distribution reflects regional population demographics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107043"/>
            <a:ext cx="7573804"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Cancer Type &amp; Stage Analysis</a:t>
            </a:r>
            <a:endParaRPr lang="en-US" sz="4300" dirty="0"/>
          </a:p>
        </p:txBody>
      </p:sp>
      <p:pic>
        <p:nvPicPr>
          <p:cNvPr id="3" name="Image 0" descr="preencoded.png"/>
          <p:cNvPicPr>
            <a:picLocks noChangeAspect="1"/>
          </p:cNvPicPr>
          <p:nvPr/>
        </p:nvPicPr>
        <p:blipFill>
          <a:blip r:embed="rId3"/>
          <a:stretch>
            <a:fillRect/>
          </a:stretch>
        </p:blipFill>
        <p:spPr>
          <a:xfrm>
            <a:off x="864037" y="2440781"/>
            <a:ext cx="6150054" cy="2703314"/>
          </a:xfrm>
          <a:prstGeom prst="rect">
            <a:avLst/>
          </a:prstGeom>
        </p:spPr>
      </p:pic>
      <p:sp>
        <p:nvSpPr>
          <p:cNvPr id="4" name="Shape 1"/>
          <p:cNvSpPr/>
          <p:nvPr/>
        </p:nvSpPr>
        <p:spPr>
          <a:xfrm>
            <a:off x="1242417" y="5144095"/>
            <a:ext cx="246817" cy="246817"/>
          </a:xfrm>
          <a:prstGeom prst="roundRect">
            <a:avLst>
              <a:gd name="adj" fmla="val 7410"/>
            </a:avLst>
          </a:prstGeom>
          <a:solidFill>
            <a:srgbClr val="006B4C"/>
          </a:solidFill>
          <a:ln/>
        </p:spPr>
      </p:sp>
      <p:sp>
        <p:nvSpPr>
          <p:cNvPr id="5" name="Text 2"/>
          <p:cNvSpPr/>
          <p:nvPr/>
        </p:nvSpPr>
        <p:spPr>
          <a:xfrm>
            <a:off x="1550194" y="5144095"/>
            <a:ext cx="736997"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Stage I</a:t>
            </a:r>
            <a:endParaRPr lang="en-US" sz="1900" dirty="0"/>
          </a:p>
        </p:txBody>
      </p:sp>
      <p:sp>
        <p:nvSpPr>
          <p:cNvPr id="6" name="Shape 3"/>
          <p:cNvSpPr/>
          <p:nvPr/>
        </p:nvSpPr>
        <p:spPr>
          <a:xfrm>
            <a:off x="2596872" y="5144095"/>
            <a:ext cx="246817" cy="246817"/>
          </a:xfrm>
          <a:prstGeom prst="roundRect">
            <a:avLst>
              <a:gd name="adj" fmla="val 7410"/>
            </a:avLst>
          </a:prstGeom>
          <a:solidFill>
            <a:srgbClr val="00C98F"/>
          </a:solidFill>
          <a:ln/>
        </p:spPr>
      </p:sp>
      <p:sp>
        <p:nvSpPr>
          <p:cNvPr id="7" name="Text 4"/>
          <p:cNvSpPr/>
          <p:nvPr/>
        </p:nvSpPr>
        <p:spPr>
          <a:xfrm>
            <a:off x="2904649" y="5144095"/>
            <a:ext cx="800933"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Stage II</a:t>
            </a:r>
            <a:endParaRPr lang="en-US" sz="1900" dirty="0"/>
          </a:p>
        </p:txBody>
      </p:sp>
      <p:sp>
        <p:nvSpPr>
          <p:cNvPr id="8" name="Shape 5"/>
          <p:cNvSpPr/>
          <p:nvPr/>
        </p:nvSpPr>
        <p:spPr>
          <a:xfrm>
            <a:off x="4140518" y="5144095"/>
            <a:ext cx="246817" cy="246817"/>
          </a:xfrm>
          <a:prstGeom prst="roundRect">
            <a:avLst>
              <a:gd name="adj" fmla="val 7410"/>
            </a:avLst>
          </a:prstGeom>
          <a:solidFill>
            <a:srgbClr val="29FFC0"/>
          </a:solidFill>
          <a:ln/>
        </p:spPr>
      </p:sp>
      <p:sp>
        <p:nvSpPr>
          <p:cNvPr id="9" name="Text 6"/>
          <p:cNvSpPr/>
          <p:nvPr/>
        </p:nvSpPr>
        <p:spPr>
          <a:xfrm>
            <a:off x="4448294" y="5144095"/>
            <a:ext cx="864870"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Stage III</a:t>
            </a:r>
            <a:endParaRPr lang="en-US" sz="1900" dirty="0"/>
          </a:p>
        </p:txBody>
      </p:sp>
      <p:sp>
        <p:nvSpPr>
          <p:cNvPr id="10" name="Shape 7"/>
          <p:cNvSpPr/>
          <p:nvPr/>
        </p:nvSpPr>
        <p:spPr>
          <a:xfrm>
            <a:off x="5590818" y="5144095"/>
            <a:ext cx="246817" cy="246817"/>
          </a:xfrm>
          <a:prstGeom prst="roundRect">
            <a:avLst>
              <a:gd name="adj" fmla="val 7410"/>
            </a:avLst>
          </a:prstGeom>
          <a:solidFill>
            <a:srgbClr val="87FFDC"/>
          </a:solidFill>
          <a:ln/>
        </p:spPr>
      </p:sp>
      <p:sp>
        <p:nvSpPr>
          <p:cNvPr id="11" name="Text 8"/>
          <p:cNvSpPr/>
          <p:nvPr/>
        </p:nvSpPr>
        <p:spPr>
          <a:xfrm>
            <a:off x="5898594" y="5144095"/>
            <a:ext cx="882372"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Stage IV</a:t>
            </a:r>
            <a:endParaRPr lang="en-US" sz="1900" dirty="0"/>
          </a:p>
        </p:txBody>
      </p:sp>
      <p:sp>
        <p:nvSpPr>
          <p:cNvPr id="12" name="Text 9"/>
          <p:cNvSpPr/>
          <p:nvPr/>
        </p:nvSpPr>
        <p:spPr>
          <a:xfrm>
            <a:off x="7623929" y="2409944"/>
            <a:ext cx="3318748"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Cancer Stage Distribution</a:t>
            </a:r>
            <a:endParaRPr lang="en-US" sz="2150" dirty="0"/>
          </a:p>
        </p:txBody>
      </p:sp>
      <p:sp>
        <p:nvSpPr>
          <p:cNvPr id="13" name="Text 10"/>
          <p:cNvSpPr/>
          <p:nvPr/>
        </p:nvSpPr>
        <p:spPr>
          <a:xfrm>
            <a:off x="7623929" y="2999661"/>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The data reveals concerning patterns in diagnosis timing:</a:t>
            </a:r>
            <a:endParaRPr lang="en-US" sz="1900" dirty="0"/>
          </a:p>
        </p:txBody>
      </p:sp>
      <p:sp>
        <p:nvSpPr>
          <p:cNvPr id="14" name="Text 11"/>
          <p:cNvSpPr/>
          <p:nvPr/>
        </p:nvSpPr>
        <p:spPr>
          <a:xfrm>
            <a:off x="7623929" y="3616881"/>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7A7E7"/>
                </a:solidFill>
                <a:latin typeface="Barlow" pitchFamily="34" charset="0"/>
                <a:ea typeface="Barlow" pitchFamily="34" charset="-122"/>
                <a:cs typeface="Barlow" pitchFamily="34" charset="-120"/>
              </a:rPr>
              <a:t>Breast cancer</a:t>
            </a:r>
            <a:r>
              <a:rPr lang="en-US" sz="1900" dirty="0">
                <a:solidFill>
                  <a:srgbClr val="E0E4E6"/>
                </a:solidFill>
                <a:latin typeface="Barlow" pitchFamily="34" charset="0"/>
                <a:ea typeface="Barlow" pitchFamily="34" charset="-122"/>
                <a:cs typeface="Barlow" pitchFamily="34" charset="-120"/>
              </a:rPr>
              <a:t>: Most cases detected at Stage II (37.5%)</a:t>
            </a:r>
            <a:endParaRPr lang="en-US" sz="1900" dirty="0"/>
          </a:p>
        </p:txBody>
      </p:sp>
      <p:sp>
        <p:nvSpPr>
          <p:cNvPr id="15" name="Text 12"/>
          <p:cNvSpPr/>
          <p:nvPr/>
        </p:nvSpPr>
        <p:spPr>
          <a:xfrm>
            <a:off x="7623929" y="4493300"/>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9DDDA"/>
                </a:solidFill>
                <a:latin typeface="Barlow" pitchFamily="34" charset="0"/>
                <a:ea typeface="Barlow" pitchFamily="34" charset="-122"/>
                <a:cs typeface="Barlow" pitchFamily="34" charset="-120"/>
              </a:rPr>
              <a:t>Lung cancer</a:t>
            </a:r>
            <a:r>
              <a:rPr lang="en-US" sz="1900" dirty="0">
                <a:solidFill>
                  <a:srgbClr val="E0E4E6"/>
                </a:solidFill>
                <a:latin typeface="Barlow" pitchFamily="34" charset="0"/>
                <a:ea typeface="Barlow" pitchFamily="34" charset="-122"/>
                <a:cs typeface="Barlow" pitchFamily="34" charset="-120"/>
              </a:rPr>
              <a:t>: 64% of cases detected at advanced stages (III &amp; IV)</a:t>
            </a:r>
            <a:endParaRPr lang="en-US" sz="1900" dirty="0"/>
          </a:p>
        </p:txBody>
      </p:sp>
      <p:sp>
        <p:nvSpPr>
          <p:cNvPr id="16" name="Text 13"/>
          <p:cNvSpPr/>
          <p:nvPr/>
        </p:nvSpPr>
        <p:spPr>
          <a:xfrm>
            <a:off x="7623929" y="5369719"/>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16FFBB"/>
                </a:solidFill>
                <a:latin typeface="Barlow" pitchFamily="34" charset="0"/>
                <a:ea typeface="Barlow" pitchFamily="34" charset="-122"/>
                <a:cs typeface="Barlow" pitchFamily="34" charset="-120"/>
              </a:rPr>
              <a:t>Prostate cancer</a:t>
            </a:r>
            <a:r>
              <a:rPr lang="en-US" sz="1900" dirty="0">
                <a:solidFill>
                  <a:srgbClr val="E0E4E6"/>
                </a:solidFill>
                <a:latin typeface="Barlow" pitchFamily="34" charset="0"/>
                <a:ea typeface="Barlow" pitchFamily="34" charset="-122"/>
                <a:cs typeface="Barlow" pitchFamily="34" charset="-120"/>
              </a:rPr>
              <a:t>: Highest early detection rate (78% at stages I &amp; II)</a:t>
            </a:r>
            <a:endParaRPr lang="en-US" sz="1900" dirty="0"/>
          </a:p>
        </p:txBody>
      </p:sp>
      <p:sp>
        <p:nvSpPr>
          <p:cNvPr id="17" name="Text 14"/>
          <p:cNvSpPr/>
          <p:nvPr/>
        </p:nvSpPr>
        <p:spPr>
          <a:xfrm>
            <a:off x="7623929" y="6246138"/>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Overall, 42% of all cancers detected at advanced stages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125498"/>
            <a:ext cx="8406289"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Treatment Outcomes Dashboard</a:t>
            </a:r>
            <a:endParaRPr lang="en-US" sz="4300" dirty="0"/>
          </a:p>
        </p:txBody>
      </p:sp>
      <p:pic>
        <p:nvPicPr>
          <p:cNvPr id="3" name="Image 0" descr="preencoded.png"/>
          <p:cNvPicPr>
            <a:picLocks noChangeAspect="1"/>
          </p:cNvPicPr>
          <p:nvPr/>
        </p:nvPicPr>
        <p:blipFill>
          <a:blip r:embed="rId3"/>
          <a:stretch>
            <a:fillRect/>
          </a:stretch>
        </p:blipFill>
        <p:spPr>
          <a:xfrm>
            <a:off x="864037" y="2459236"/>
            <a:ext cx="6150054" cy="2703314"/>
          </a:xfrm>
          <a:prstGeom prst="rect">
            <a:avLst/>
          </a:prstGeom>
        </p:spPr>
      </p:pic>
      <p:sp>
        <p:nvSpPr>
          <p:cNvPr id="4" name="Shape 1"/>
          <p:cNvSpPr/>
          <p:nvPr/>
        </p:nvSpPr>
        <p:spPr>
          <a:xfrm>
            <a:off x="864037" y="5162550"/>
            <a:ext cx="246817" cy="246817"/>
          </a:xfrm>
          <a:prstGeom prst="roundRect">
            <a:avLst>
              <a:gd name="adj" fmla="val 7410"/>
            </a:avLst>
          </a:prstGeom>
          <a:solidFill>
            <a:srgbClr val="006B4C"/>
          </a:solidFill>
          <a:ln/>
        </p:spPr>
      </p:sp>
      <p:sp>
        <p:nvSpPr>
          <p:cNvPr id="5" name="Text 2"/>
          <p:cNvSpPr/>
          <p:nvPr/>
        </p:nvSpPr>
        <p:spPr>
          <a:xfrm>
            <a:off x="1171813" y="5162550"/>
            <a:ext cx="1640562" cy="493871"/>
          </a:xfrm>
          <a:prstGeom prst="rect">
            <a:avLst/>
          </a:prstGeom>
          <a:noFill/>
          <a:ln/>
        </p:spPr>
        <p:txBody>
          <a:bodyPr wrap="squar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Months After Treatment</a:t>
            </a:r>
            <a:endParaRPr lang="en-US" sz="1900" dirty="0"/>
          </a:p>
        </p:txBody>
      </p:sp>
      <p:sp>
        <p:nvSpPr>
          <p:cNvPr id="6" name="Shape 3"/>
          <p:cNvSpPr/>
          <p:nvPr/>
        </p:nvSpPr>
        <p:spPr>
          <a:xfrm>
            <a:off x="2964775" y="5162550"/>
            <a:ext cx="246817" cy="246817"/>
          </a:xfrm>
          <a:prstGeom prst="roundRect">
            <a:avLst>
              <a:gd name="adj" fmla="val 7410"/>
            </a:avLst>
          </a:prstGeom>
          <a:solidFill>
            <a:srgbClr val="00B781"/>
          </a:solidFill>
          <a:ln/>
        </p:spPr>
      </p:sp>
      <p:sp>
        <p:nvSpPr>
          <p:cNvPr id="7" name="Text 4"/>
          <p:cNvSpPr/>
          <p:nvPr/>
        </p:nvSpPr>
        <p:spPr>
          <a:xfrm>
            <a:off x="3272552" y="5162550"/>
            <a:ext cx="736997"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Stage I</a:t>
            </a:r>
            <a:endParaRPr lang="en-US" sz="1900" dirty="0"/>
          </a:p>
        </p:txBody>
      </p:sp>
      <p:sp>
        <p:nvSpPr>
          <p:cNvPr id="8" name="Shape 5"/>
          <p:cNvSpPr/>
          <p:nvPr/>
        </p:nvSpPr>
        <p:spPr>
          <a:xfrm>
            <a:off x="5065633" y="5162550"/>
            <a:ext cx="246817" cy="246817"/>
          </a:xfrm>
          <a:prstGeom prst="roundRect">
            <a:avLst>
              <a:gd name="adj" fmla="val 7410"/>
            </a:avLst>
          </a:prstGeom>
          <a:solidFill>
            <a:srgbClr val="03FFB5"/>
          </a:solidFill>
          <a:ln/>
        </p:spPr>
      </p:sp>
      <p:sp>
        <p:nvSpPr>
          <p:cNvPr id="9" name="Text 6"/>
          <p:cNvSpPr/>
          <p:nvPr/>
        </p:nvSpPr>
        <p:spPr>
          <a:xfrm>
            <a:off x="5373410" y="5162550"/>
            <a:ext cx="800933"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Stage II</a:t>
            </a:r>
            <a:endParaRPr lang="en-US" sz="1900" dirty="0"/>
          </a:p>
        </p:txBody>
      </p:sp>
      <p:sp>
        <p:nvSpPr>
          <p:cNvPr id="10" name="Shape 7"/>
          <p:cNvSpPr/>
          <p:nvPr/>
        </p:nvSpPr>
        <p:spPr>
          <a:xfrm>
            <a:off x="864037" y="5808821"/>
            <a:ext cx="246817" cy="246817"/>
          </a:xfrm>
          <a:prstGeom prst="roundRect">
            <a:avLst>
              <a:gd name="adj" fmla="val 7410"/>
            </a:avLst>
          </a:prstGeom>
          <a:solidFill>
            <a:srgbClr val="4FFFCC"/>
          </a:solidFill>
          <a:ln/>
        </p:spPr>
      </p:sp>
      <p:sp>
        <p:nvSpPr>
          <p:cNvPr id="11" name="Text 8"/>
          <p:cNvSpPr/>
          <p:nvPr/>
        </p:nvSpPr>
        <p:spPr>
          <a:xfrm>
            <a:off x="1171813" y="5808821"/>
            <a:ext cx="864870"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Stage III</a:t>
            </a:r>
            <a:endParaRPr lang="en-US" sz="1900" dirty="0"/>
          </a:p>
        </p:txBody>
      </p:sp>
      <p:sp>
        <p:nvSpPr>
          <p:cNvPr id="12" name="Shape 9"/>
          <p:cNvSpPr/>
          <p:nvPr/>
        </p:nvSpPr>
        <p:spPr>
          <a:xfrm>
            <a:off x="2964775" y="5808821"/>
            <a:ext cx="246817" cy="246817"/>
          </a:xfrm>
          <a:prstGeom prst="roundRect">
            <a:avLst>
              <a:gd name="adj" fmla="val 7410"/>
            </a:avLst>
          </a:prstGeom>
          <a:solidFill>
            <a:srgbClr val="9AFFE2"/>
          </a:solidFill>
          <a:ln/>
        </p:spPr>
      </p:sp>
      <p:sp>
        <p:nvSpPr>
          <p:cNvPr id="13" name="Text 10"/>
          <p:cNvSpPr/>
          <p:nvPr/>
        </p:nvSpPr>
        <p:spPr>
          <a:xfrm>
            <a:off x="3272552" y="5808821"/>
            <a:ext cx="882372" cy="246936"/>
          </a:xfrm>
          <a:prstGeom prst="rect">
            <a:avLst/>
          </a:prstGeom>
          <a:noFill/>
          <a:ln/>
        </p:spPr>
        <p:txBody>
          <a:bodyPr wrap="none" lIns="0" tIns="0" rIns="0" bIns="0" rtlCol="0" anchor="t"/>
          <a:lstStyle/>
          <a:p>
            <a:pPr marL="0" indent="0" algn="l">
              <a:lnSpc>
                <a:spcPts val="1900"/>
              </a:lnSpc>
              <a:buNone/>
            </a:pPr>
            <a:r>
              <a:rPr lang="en-US" sz="1900" dirty="0">
                <a:solidFill>
                  <a:srgbClr val="E0E4E6"/>
                </a:solidFill>
                <a:latin typeface="Barlow" pitchFamily="34" charset="0"/>
                <a:ea typeface="Barlow" pitchFamily="34" charset="-122"/>
                <a:cs typeface="Barlow" pitchFamily="34" charset="-120"/>
              </a:rPr>
              <a:t>Stage IV</a:t>
            </a:r>
            <a:endParaRPr lang="en-US" sz="1900" dirty="0"/>
          </a:p>
        </p:txBody>
      </p:sp>
      <p:sp>
        <p:nvSpPr>
          <p:cNvPr id="14" name="Text 11"/>
          <p:cNvSpPr/>
          <p:nvPr/>
        </p:nvSpPr>
        <p:spPr>
          <a:xfrm>
            <a:off x="7623929" y="2428399"/>
            <a:ext cx="2849999"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Survival Rate Analysis</a:t>
            </a:r>
            <a:endParaRPr lang="en-US" sz="2150" dirty="0"/>
          </a:p>
        </p:txBody>
      </p:sp>
      <p:sp>
        <p:nvSpPr>
          <p:cNvPr id="15" name="Text 12"/>
          <p:cNvSpPr/>
          <p:nvPr/>
        </p:nvSpPr>
        <p:spPr>
          <a:xfrm>
            <a:off x="7623929" y="3018115"/>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5-year survival rates show significant variance by stage:</a:t>
            </a:r>
            <a:endParaRPr lang="en-US" sz="1900" dirty="0"/>
          </a:p>
        </p:txBody>
      </p:sp>
      <p:sp>
        <p:nvSpPr>
          <p:cNvPr id="16" name="Text 13"/>
          <p:cNvSpPr/>
          <p:nvPr/>
        </p:nvSpPr>
        <p:spPr>
          <a:xfrm>
            <a:off x="7623929" y="3635335"/>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Stage I: </a:t>
            </a:r>
            <a:r>
              <a:rPr lang="en-US" sz="1900" dirty="0">
                <a:solidFill>
                  <a:srgbClr val="16FFBB"/>
                </a:solidFill>
                <a:latin typeface="Barlow" pitchFamily="34" charset="0"/>
                <a:ea typeface="Barlow" pitchFamily="34" charset="-122"/>
                <a:cs typeface="Barlow" pitchFamily="34" charset="-120"/>
              </a:rPr>
              <a:t>90%</a:t>
            </a:r>
            <a:r>
              <a:rPr lang="en-US" sz="1900" dirty="0">
                <a:solidFill>
                  <a:srgbClr val="E0E4E6"/>
                </a:solidFill>
                <a:latin typeface="Barlow" pitchFamily="34" charset="0"/>
                <a:ea typeface="Barlow" pitchFamily="34" charset="-122"/>
                <a:cs typeface="Barlow" pitchFamily="34" charset="-120"/>
              </a:rPr>
              <a:t> (excellent outcomes)</a:t>
            </a:r>
            <a:endParaRPr lang="en-US" sz="1900" dirty="0"/>
          </a:p>
        </p:txBody>
      </p:sp>
      <p:sp>
        <p:nvSpPr>
          <p:cNvPr id="17" name="Text 14"/>
          <p:cNvSpPr/>
          <p:nvPr/>
        </p:nvSpPr>
        <p:spPr>
          <a:xfrm>
            <a:off x="7623929" y="4116705"/>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Stage II: </a:t>
            </a:r>
            <a:r>
              <a:rPr lang="en-US" sz="1900" dirty="0">
                <a:solidFill>
                  <a:srgbClr val="29DDDA"/>
                </a:solidFill>
                <a:latin typeface="Barlow" pitchFamily="34" charset="0"/>
                <a:ea typeface="Barlow" pitchFamily="34" charset="-122"/>
                <a:cs typeface="Barlow" pitchFamily="34" charset="-120"/>
              </a:rPr>
              <a:t>81%</a:t>
            </a:r>
            <a:r>
              <a:rPr lang="en-US" sz="1900" dirty="0">
                <a:solidFill>
                  <a:srgbClr val="E0E4E6"/>
                </a:solidFill>
                <a:latin typeface="Barlow" pitchFamily="34" charset="0"/>
                <a:ea typeface="Barlow" pitchFamily="34" charset="-122"/>
                <a:cs typeface="Barlow" pitchFamily="34" charset="-120"/>
              </a:rPr>
              <a:t> (good outcomes)</a:t>
            </a:r>
            <a:endParaRPr lang="en-US" sz="1900" dirty="0"/>
          </a:p>
        </p:txBody>
      </p:sp>
      <p:sp>
        <p:nvSpPr>
          <p:cNvPr id="18" name="Text 15"/>
          <p:cNvSpPr/>
          <p:nvPr/>
        </p:nvSpPr>
        <p:spPr>
          <a:xfrm>
            <a:off x="7623929" y="4598075"/>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Stage III: </a:t>
            </a:r>
            <a:r>
              <a:rPr lang="en-US" sz="1900" dirty="0">
                <a:solidFill>
                  <a:srgbClr val="37A7E7"/>
                </a:solidFill>
                <a:latin typeface="Barlow" pitchFamily="34" charset="0"/>
                <a:ea typeface="Barlow" pitchFamily="34" charset="-122"/>
                <a:cs typeface="Barlow" pitchFamily="34" charset="-120"/>
              </a:rPr>
              <a:t>60%</a:t>
            </a:r>
            <a:r>
              <a:rPr lang="en-US" sz="1900" dirty="0">
                <a:solidFill>
                  <a:srgbClr val="E0E4E6"/>
                </a:solidFill>
                <a:latin typeface="Barlow" pitchFamily="34" charset="0"/>
                <a:ea typeface="Barlow" pitchFamily="34" charset="-122"/>
                <a:cs typeface="Barlow" pitchFamily="34" charset="-120"/>
              </a:rPr>
              <a:t> (moderate outcomes)</a:t>
            </a:r>
            <a:endParaRPr lang="en-US" sz="1900" dirty="0"/>
          </a:p>
        </p:txBody>
      </p:sp>
      <p:sp>
        <p:nvSpPr>
          <p:cNvPr id="19" name="Text 16"/>
          <p:cNvSpPr/>
          <p:nvPr/>
        </p:nvSpPr>
        <p:spPr>
          <a:xfrm>
            <a:off x="7623929" y="5079444"/>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Stage IV: </a:t>
            </a:r>
            <a:r>
              <a:rPr lang="en-US" sz="1900" dirty="0">
                <a:solidFill>
                  <a:srgbClr val="091231"/>
                </a:solidFill>
                <a:latin typeface="Barlow" pitchFamily="34" charset="0"/>
                <a:ea typeface="Barlow" pitchFamily="34" charset="-122"/>
                <a:cs typeface="Barlow" pitchFamily="34" charset="-120"/>
              </a:rPr>
              <a:t>25%</a:t>
            </a:r>
            <a:r>
              <a:rPr lang="en-US" sz="1900" dirty="0">
                <a:solidFill>
                  <a:srgbClr val="E0E4E6"/>
                </a:solidFill>
                <a:latin typeface="Barlow" pitchFamily="34" charset="0"/>
                <a:ea typeface="Barlow" pitchFamily="34" charset="-122"/>
                <a:cs typeface="Barlow" pitchFamily="34" charset="-120"/>
              </a:rPr>
              <a:t> (poor outcomes)</a:t>
            </a:r>
            <a:endParaRPr lang="en-US" sz="1900" dirty="0"/>
          </a:p>
        </p:txBody>
      </p:sp>
      <p:sp>
        <p:nvSpPr>
          <p:cNvPr id="20" name="Text 17"/>
          <p:cNvSpPr/>
          <p:nvPr/>
        </p:nvSpPr>
        <p:spPr>
          <a:xfrm>
            <a:off x="7623929" y="5696664"/>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The data clearly demonstrates the critical importance of early detection, with a 65% difference in 5-year survival between Stage I and Stage IV diagnoses.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775811"/>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Key Insights</a:t>
            </a:r>
            <a:endParaRPr lang="en-US" sz="4300" dirty="0"/>
          </a:p>
        </p:txBody>
      </p:sp>
      <p:sp>
        <p:nvSpPr>
          <p:cNvPr id="3" name="Shape 1"/>
          <p:cNvSpPr/>
          <p:nvPr/>
        </p:nvSpPr>
        <p:spPr>
          <a:xfrm>
            <a:off x="864037" y="1955363"/>
            <a:ext cx="6327696" cy="2625804"/>
          </a:xfrm>
          <a:prstGeom prst="roundRect">
            <a:avLst>
              <a:gd name="adj" fmla="val 14104"/>
            </a:avLst>
          </a:prstGeom>
          <a:solidFill>
            <a:srgbClr val="0A081B">
              <a:alpha val="75000"/>
            </a:srgbClr>
          </a:solidFill>
          <a:ln w="30480">
            <a:solidFill>
              <a:srgbClr val="16FFBB"/>
            </a:solidFill>
            <a:prstDash val="solid"/>
          </a:ln>
        </p:spPr>
      </p:sp>
      <p:sp>
        <p:nvSpPr>
          <p:cNvPr id="4" name="Text 2"/>
          <p:cNvSpPr/>
          <p:nvPr/>
        </p:nvSpPr>
        <p:spPr>
          <a:xfrm>
            <a:off x="1141333" y="2232660"/>
            <a:ext cx="2928223"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Early Detection Impact</a:t>
            </a:r>
            <a:endParaRPr lang="en-US" sz="2150" dirty="0"/>
          </a:p>
        </p:txBody>
      </p:sp>
      <p:sp>
        <p:nvSpPr>
          <p:cNvPr id="5" name="Text 3"/>
          <p:cNvSpPr/>
          <p:nvPr/>
        </p:nvSpPr>
        <p:spPr>
          <a:xfrm>
            <a:off x="1141333" y="2723674"/>
            <a:ext cx="5773103"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Patients diagnosed at Stage I have a 3.6x higher 5-year survival rate compared to Stage IV patients. Each stage progression reduces survival probability by approximately 20-25%.</a:t>
            </a:r>
            <a:endParaRPr lang="en-US" sz="1900" dirty="0"/>
          </a:p>
        </p:txBody>
      </p:sp>
      <p:sp>
        <p:nvSpPr>
          <p:cNvPr id="6" name="Shape 4"/>
          <p:cNvSpPr/>
          <p:nvPr/>
        </p:nvSpPr>
        <p:spPr>
          <a:xfrm>
            <a:off x="7438549" y="1955363"/>
            <a:ext cx="6327815" cy="2625804"/>
          </a:xfrm>
          <a:prstGeom prst="roundRect">
            <a:avLst>
              <a:gd name="adj" fmla="val 14104"/>
            </a:avLst>
          </a:prstGeom>
          <a:solidFill>
            <a:srgbClr val="0A081B">
              <a:alpha val="75000"/>
            </a:srgbClr>
          </a:solidFill>
          <a:ln w="30480">
            <a:solidFill>
              <a:srgbClr val="29DDDA"/>
            </a:solidFill>
            <a:prstDash val="solid"/>
          </a:ln>
        </p:spPr>
      </p:sp>
      <p:sp>
        <p:nvSpPr>
          <p:cNvPr id="7" name="Text 5"/>
          <p:cNvSpPr/>
          <p:nvPr/>
        </p:nvSpPr>
        <p:spPr>
          <a:xfrm>
            <a:off x="7715845" y="2232660"/>
            <a:ext cx="3820597"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Treatment Response Patterns</a:t>
            </a:r>
            <a:endParaRPr lang="en-US" sz="2150" dirty="0"/>
          </a:p>
        </p:txBody>
      </p:sp>
      <p:sp>
        <p:nvSpPr>
          <p:cNvPr id="8" name="Text 6"/>
          <p:cNvSpPr/>
          <p:nvPr/>
        </p:nvSpPr>
        <p:spPr>
          <a:xfrm>
            <a:off x="7715845" y="2723674"/>
            <a:ext cx="5773222"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Breast cancer shows the best treatment response (84% positive outcome), while lung cancer has the poorest response (52% positive outcome), likely due to later-stage diagnosis.</a:t>
            </a:r>
            <a:endParaRPr lang="en-US" sz="1900" dirty="0"/>
          </a:p>
        </p:txBody>
      </p:sp>
      <p:sp>
        <p:nvSpPr>
          <p:cNvPr id="9" name="Shape 7"/>
          <p:cNvSpPr/>
          <p:nvPr/>
        </p:nvSpPr>
        <p:spPr>
          <a:xfrm>
            <a:off x="864037" y="4827984"/>
            <a:ext cx="6327696" cy="2625804"/>
          </a:xfrm>
          <a:prstGeom prst="roundRect">
            <a:avLst>
              <a:gd name="adj" fmla="val 14104"/>
            </a:avLst>
          </a:prstGeom>
          <a:solidFill>
            <a:srgbClr val="0A081B">
              <a:alpha val="75000"/>
            </a:srgbClr>
          </a:solidFill>
          <a:ln w="30480">
            <a:solidFill>
              <a:srgbClr val="37A7E7"/>
            </a:solidFill>
            <a:prstDash val="solid"/>
          </a:ln>
        </p:spPr>
      </p:sp>
      <p:sp>
        <p:nvSpPr>
          <p:cNvPr id="10" name="Text 8"/>
          <p:cNvSpPr/>
          <p:nvPr/>
        </p:nvSpPr>
        <p:spPr>
          <a:xfrm>
            <a:off x="1141333" y="5105281"/>
            <a:ext cx="3207068"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Demographic Disparities</a:t>
            </a:r>
            <a:endParaRPr lang="en-US" sz="2150" dirty="0"/>
          </a:p>
        </p:txBody>
      </p:sp>
      <p:sp>
        <p:nvSpPr>
          <p:cNvPr id="11" name="Text 9"/>
          <p:cNvSpPr/>
          <p:nvPr/>
        </p:nvSpPr>
        <p:spPr>
          <a:xfrm>
            <a:off x="1141333" y="5596295"/>
            <a:ext cx="5773103"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Significant disparities exist in early detection rates across demographic groups, with lower-income patients 2.3x more likely to be diagnosed at advanced stages.</a:t>
            </a:r>
            <a:endParaRPr lang="en-US" sz="1900" dirty="0"/>
          </a:p>
        </p:txBody>
      </p:sp>
      <p:sp>
        <p:nvSpPr>
          <p:cNvPr id="12" name="Shape 10"/>
          <p:cNvSpPr/>
          <p:nvPr/>
        </p:nvSpPr>
        <p:spPr>
          <a:xfrm>
            <a:off x="7438549" y="4827984"/>
            <a:ext cx="6327815" cy="2625804"/>
          </a:xfrm>
          <a:prstGeom prst="roundRect">
            <a:avLst>
              <a:gd name="adj" fmla="val 14104"/>
            </a:avLst>
          </a:prstGeom>
          <a:solidFill>
            <a:srgbClr val="0A081B">
              <a:alpha val="75000"/>
            </a:srgbClr>
          </a:solidFill>
          <a:ln w="30480">
            <a:solidFill>
              <a:srgbClr val="091231"/>
            </a:solidFill>
            <a:prstDash val="solid"/>
          </a:ln>
        </p:spPr>
      </p:sp>
      <p:sp>
        <p:nvSpPr>
          <p:cNvPr id="13" name="Text 11"/>
          <p:cNvSpPr/>
          <p:nvPr/>
        </p:nvSpPr>
        <p:spPr>
          <a:xfrm>
            <a:off x="7715845" y="5105281"/>
            <a:ext cx="4324826"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Treatment Protocol Effectiveness</a:t>
            </a:r>
            <a:endParaRPr lang="en-US" sz="2150" dirty="0"/>
          </a:p>
        </p:txBody>
      </p:sp>
      <p:sp>
        <p:nvSpPr>
          <p:cNvPr id="14" name="Text 12"/>
          <p:cNvSpPr/>
          <p:nvPr/>
        </p:nvSpPr>
        <p:spPr>
          <a:xfrm>
            <a:off x="7715845" y="5596295"/>
            <a:ext cx="5773222"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Combined therapy approaches (surgery + chemotherapy + immunotherapy) show 27% higher effectiveness than single-modality treatments for comparable cases.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1804</Words>
  <Application>Microsoft Office PowerPoint</Application>
  <PresentationFormat>Custom</PresentationFormat>
  <Paragraphs>205</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Spline Sans Light</vt:lpstr>
      <vt:lpstr>Barlow</vt:lpstr>
      <vt:lpstr>Arial</vt:lpstr>
      <vt:lpstr>Spline Sans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Sakshi</dc:creator>
  <cp:lastModifiedBy>sakshi hulke</cp:lastModifiedBy>
  <cp:revision>2</cp:revision>
  <dcterms:created xsi:type="dcterms:W3CDTF">2025-09-02T14:36:18Z</dcterms:created>
  <dcterms:modified xsi:type="dcterms:W3CDTF">2025-09-15T11:26:45Z</dcterms:modified>
</cp:coreProperties>
</file>